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ink/ink1.xml" ContentType="application/inkml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ink/ink2.xml" ContentType="application/inkml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notesSlides/notesSlide3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39.xml" ContentType="application/vnd.openxmlformats-officedocument.presentationml.tags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85" r:id="rId12"/>
    <p:sldId id="288" r:id="rId13"/>
    <p:sldId id="286" r:id="rId14"/>
    <p:sldId id="264" r:id="rId15"/>
    <p:sldId id="290" r:id="rId16"/>
    <p:sldId id="292" r:id="rId17"/>
    <p:sldId id="291" r:id="rId18"/>
    <p:sldId id="266" r:id="rId19"/>
    <p:sldId id="297" r:id="rId20"/>
    <p:sldId id="323" r:id="rId21"/>
    <p:sldId id="299" r:id="rId22"/>
    <p:sldId id="300" r:id="rId23"/>
    <p:sldId id="301" r:id="rId24"/>
    <p:sldId id="293" r:id="rId25"/>
    <p:sldId id="305" r:id="rId26"/>
    <p:sldId id="337" r:id="rId27"/>
    <p:sldId id="278" r:id="rId28"/>
    <p:sldId id="338" r:id="rId29"/>
    <p:sldId id="311" r:id="rId30"/>
    <p:sldId id="342" r:id="rId31"/>
    <p:sldId id="331" r:id="rId32"/>
    <p:sldId id="283" r:id="rId33"/>
    <p:sldId id="273" r:id="rId34"/>
    <p:sldId id="268" r:id="rId35"/>
    <p:sldId id="343" r:id="rId36"/>
    <p:sldId id="322" r:id="rId37"/>
    <p:sldId id="344" r:id="rId38"/>
    <p:sldId id="332" r:id="rId39"/>
    <p:sldId id="272" r:id="rId40"/>
    <p:sldId id="289" r:id="rId41"/>
    <p:sldId id="329" r:id="rId42"/>
  </p:sldIdLst>
  <p:sldSz cx="18288000" cy="10287000"/>
  <p:notesSz cx="9296400" cy="70104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C2B1-1D60-0867-926E-89C563EA5738}" name="Anai Rodriguez" initials="AR" userId="S::Anai.Rodriguez@hcde-texas.org::6e88ac4e-7b1b-4191-9e8b-3c4766ff51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D875"/>
    <a:srgbClr val="BAFAA0"/>
    <a:srgbClr val="332440"/>
    <a:srgbClr val="025E32"/>
    <a:srgbClr val="291F35"/>
    <a:srgbClr val="DF531B"/>
    <a:srgbClr val="B2251A"/>
    <a:srgbClr val="163501"/>
    <a:srgbClr val="C13D40"/>
    <a:srgbClr val="3DCB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F9F3A-301E-4F2E-9520-791E51EC49A1}" v="1" dt="2024-07-17T18:52:51.34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900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22T22:52:48.3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23.9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36.08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17 386,'0'0,"0"-1,0 0,1 0,-1 1,0-1,1 0,-1 0,0 1,1-1,-1 0,1 1,-1-1,1 1,0-1,-1 1,1-1,0 1,-1-1,1 1,0 0,-1-1,1 1,0 0,0-1,-1 1,2 0,27-6,-24 6,126-13,227 9,-204 6,-34 0,152-5,-234-2,-1-1,52-17,-51 13,1 1,38-4,63-3,118-7,846 25,-1078-4,-1-1,1-1,-1-1,45-16,-40 12,0 0,53-6,125 11,-145 5,1-2,71-10,209-32,-314 38,83-14,189-6,-279 23,-1-1,1 0,-1-2,0-1,26-10,-23 8,0 0,0 2,43-5,-7 7,96 7,-152-3,0 1,1 0,-1 0,0 0,0 1,0 0,0 0,-1 0,1 0,0 1,-1-1,0 1,1 1,-1-1,0 0,-1 1,1 0,-1 0,1 0,-1 0,0 1,-1-1,1 1,-1 0,0-1,0 1,-1 0,3 8,0 11,0 1,-2 0,-1 0,-3 44,1-35,-1-18,0 0,-1 0,0 0,-2-1,1 1,-2-1,0 0,-17 28,-7 19,18-26,11-31,0 0,-1 1,0-1,0 0,0 0,-1 0,-4 6,5-9,0 0,1-1,-1 1,0-1,0 0,0 0,0 0,0 0,0 0,-1 0,1 0,0-1,0 1,-1-1,1 1,0-1,-1 0,1 0,0 0,-1 0,1-1,-3 0,-48-9,-92-29,93 22,-94-16,35 24,-197 8,131 5,-1888-4,2022-3,0-1,1-3,-57-15,50 10,-94-10,-282 19,209 6,155-3,-137 4,163-1,1 1,0 2,-58 18,53-10,-2-2,0-2,-42 5,77-15,-1 1,0-1,1 0,-1 0,0-1,1 0,-1 0,1-1,0 0,-1 0,1 0,0-1,0 0,0 0,0 0,1-1,0 0,-9-7,8 4,1 1,-1-2,1 1,0 0,1-1,-1 0,2 0,-1-1,1 1,0-1,1 1,0-1,-1-13,-4-116,3 47,4 88,0-1,0 1,0 0,0 0,1 0,-1 0,1 0,0 0,0 0,0 0,0 0,0 0,1 1,-1-1,1 0,0 1,0-1,3-3,-1 3,0 0,1-1,-1 2,1-1,0 0,0 1,0 0,0 0,0 0,5 0,15-3,0 2,-1 1,46 2,-59 0,131 10,200 40,-158-20,-93-16,1067 140,-920-128,302 20,174-45,-451-3,-637-14,-38-3,-1992 20,2396-1,0 0,0 0,1 1,-1 0,0 0,0 1,1-1,-1 2,1-1,-1 1,1 1,0-1,0 1,1 0,-1 1,1 0,0 0,0 0,1 0,-1 1,1 0,0 0,-6 12,-7 13,-27 64,31-63,-34 59,47-90,0 1,-1-1,1 1,0-1,0 1,0-1,0 1,1 0,-1 0,0-1,1 1,-1 0,1 0,0 0,-1 0,1 0,0 0,0-1,0 1,1 3,1-4,-1 1,1-1,0 0,-1 0,1 0,0 0,0 0,0 0,0 0,0 0,0-1,0 1,0-1,0 0,0 0,0 0,0 0,0 0,3 0,309-3,-95-3,76-15,-280 19,178-22,210 1,-241 26,247-6,-277-13,33-2,118 19,83-3,-220-15,32 0,554 15,-349 4,-356-4,0-1,0-2,0-1,-1-1,30-12,8-1,-55 16,-9 1,-21 1,-37 1,56 1,-237-1,-159 6,372-2,1 1,0 2,-33 11,-46 10,-346 23,174-24,89 11,136-25,0-1,-1-3,-64 2,-1471-13,1520 6,-84 15,58-5,-7 1,24-3,-97 1,28-11,-250-5,388 4,0 0,0-1,0 0,1 0,-1-1,1 0,-1 0,1 0,0-1,-1 0,1 0,-10-8,12 7,0 0,0-1,1 1,-1-1,1 0,0 0,0 0,1 0,-1 0,1 0,0-1,1 1,-1-1,1 0,0-8,-2-27,1-1,3 1,7-56,-5 87,-1-1,2 1,-1-1,1 1,1 0,0 0,0 1,1 0,0 0,1 0,0 0,0 1,0 0,1 1,1 0,-1 0,1 1,14-8,-3 2,0 1,1 1,0 1,1 1,0 1,0 1,41-7,11 8,98 5,-104 3,134-14,-140 2,169-31,-164 25,0 3,124-6,140 19,-132 2,-158-1,74 13,-72-7,60 2,149 7,-41-2,-50-14,-92-2,1 2,80 13,-60-1,-49-8,-1 1,68 21,-69-16,0-1,0-2,0-1,52 1,163-9,-106-2,74 3,-183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1.31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6:48.93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250 489,'2552'0,"-2321"17,-19 1,-5-21,112 6,-302-1,0 2,0-1,-1 2,1 1,15 7,-14-6,1 0,-1-1,32 6,44-5,172-7,-105-4,-119 5,0 0,0-1,0-2,0-2,0-2,62-16,-44 6,-45 13,0-1,1 0,-1-1,21-11,-31 13,-1 1,1-2,-1 1,0 0,0-1,-1 1,1-1,-1 0,1-1,-1 1,0 0,-1-1,1 0,-1 1,0-1,0 0,1-9,1 0,-2 1,1-1,-2 0,0 0,-1 0,0 0,-4-25,3 35,0-1,0 1,0 0,0 0,-1 0,1 0,-1 0,0 0,-1 1,1-1,0 1,-1-1,0 1,0 0,0 0,0 0,0 0,-1 1,1-1,-1 1,0 0,0 0,0 0,0 0,0 1,0 0,0 0,-8-1,-8 1,1 1,0 0,-1 2,1 0,-36 10,22-3,0 2,-46 21,46-16,-4 3,0-2,0-2,-2-1,-49 11,-198 48,25-8,223-53,-58 25,70-25,-1-2,0 0,0-2,-1-1,-29 4,-291 32,132-13,-313 3,499-31,0 0,-47 11,40-6,-45 3,-510-7,303-5,-791 2,1068 0,1-1,-1 1,1-2,0 1,-1-2,1 1,0-2,1 1,-1-2,-18-9,21 9,1 0,0-1,0 0,1-1,-1 1,1-1,1-1,-1 1,1-1,0 0,1 0,0 0,-5-17,2 3,1 0,1 0,2 0,-3-38,8-93,1 77,-3 68,0-3,0 0,1 1,0-1,5-19,-5 27,0 0,1 0,-1 1,0-1,1 0,0 0,-1 1,1-1,0 1,1 0,-1-1,0 1,1 0,-1 0,1 0,-1 1,1-1,0 1,0-1,0 1,4-1,26-5,1 2,0 1,0 1,0 2,48 5,-10-2,2659 7,-1745-10,-959-1,0-1,-1-1,0-1,45-15,-37 9,63-9,24 14,-88 6,-1-1,65-11,-38 2,0 3,1 3,70 4,-116 0,-6 0,-1 0,1 1,-1 0,1 0,-1 0,1 1,-1 0,0 1,0 0,0 0,0 0,0 1,-1 0,0 0,7 7,-7-5,0 0,-1 1,1 0,-2 0,1 0,-1 0,0 1,-1 0,1 0,-2 0,1 0,-1 0,2 14,1 36,-2 0,-8 104,-1-25,6-110,1-12,-1 0,-1 0,0-1,-6 28,6-38,0 0,-1-1,1 1,-1-1,0 0,1 1,-2-1,1 0,0 0,-1 0,1 0,-1 0,0-1,0 0,0 1,0-1,0 0,-1 0,1 0,0-1,-1 1,0-1,-6 2,-22 2,0-2,-1-1,1-1,-60-7,4 1,-687 2,423 5,301-5,-73-12,-36-2,-255 14,396 1,1-1,-1-1,1 0,-35-15,33 12,0 0,-1 1,-34-5,-167 5,152 7,-130-14,94 1,-189 2,257 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08.2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1 247,'0'-1,"1"-1,-1 0,1 0,0 0,0 0,0 0,0 1,0-1,0 0,0 1,0-1,1 1,-1-1,1 1,-1-1,1 1,-1 0,1 0,0 0,1-1,40-17,-6 11,0 1,0 3,0 1,0 1,55 5,-19-1,671-28,-133-40,-311 56,-65 5,-171-2,86-20,-95 15,0 2,81-3,582 16,-673-3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4T13:07:10.93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1 144,'97'-1,"149"-19,-123 8,238 8,-182 7,2739-3,-2886-2,-1-1,1-1,-1-2,0-1,-1-1,0-2,38-17,-43 18,1 0,0 2,0 2,1 0,0 1,33 1,-21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2" y="3"/>
            <a:ext cx="4028440" cy="351602"/>
          </a:xfrm>
          <a:prstGeom prst="rect">
            <a:avLst/>
          </a:prstGeom>
        </p:spPr>
        <p:txBody>
          <a:bodyPr vert="horz" lIns="52155" tIns="26077" rIns="52155" bIns="26077" rtlCol="0"/>
          <a:lstStyle>
            <a:lvl1pPr algn="r">
              <a:defRPr sz="700"/>
            </a:lvl1pPr>
          </a:lstStyle>
          <a:p>
            <a:fld id="{9D6EA925-BE60-44B5-8E88-1D5BBF42BCA7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55" tIns="26077" rIns="52155" bIns="260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4299"/>
            <a:ext cx="7437120" cy="2759803"/>
          </a:xfrm>
          <a:prstGeom prst="rect">
            <a:avLst/>
          </a:prstGeom>
        </p:spPr>
        <p:txBody>
          <a:bodyPr vert="horz" lIns="52155" tIns="26077" rIns="52155" bIns="2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2" y="6658802"/>
            <a:ext cx="4028440" cy="351601"/>
          </a:xfrm>
          <a:prstGeom prst="rect">
            <a:avLst/>
          </a:prstGeom>
        </p:spPr>
        <p:txBody>
          <a:bodyPr vert="horz" lIns="52155" tIns="26077" rIns="52155" bIns="26077" rtlCol="0" anchor="b"/>
          <a:lstStyle>
            <a:lvl1pPr algn="r">
              <a:defRPr sz="700"/>
            </a:lvl1pPr>
          </a:lstStyle>
          <a:p>
            <a:fld id="{D8ACF2BF-3511-45CE-ADAE-F9A3C056D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0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0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9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6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2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1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7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7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4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65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85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7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93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60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26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18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5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75A5C-B608-7253-6F05-20BFAA831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C06009-B768-8D46-80DF-4611E55CF6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DCB9E-D5CC-127A-CB2B-8DD548BB0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076F-92F5-9915-0893-CBD2F29C0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7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3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7725C-55E4-8F36-6EDB-FF876302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49713-DD2A-9D16-A35F-FD89471B5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6F224-8B8B-4341-7541-710C26B68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30CEA-B338-9FAB-75DA-18B1B44A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4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32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223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1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71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1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75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CF2BF-3511-45CE-ADAE-F9A3C056D0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45"/>
                </a:moveTo>
                <a:lnTo>
                  <a:pt x="18287998" y="8870245"/>
                </a:lnTo>
                <a:lnTo>
                  <a:pt x="18287998" y="0"/>
                </a:lnTo>
                <a:lnTo>
                  <a:pt x="0" y="0"/>
                </a:lnTo>
                <a:lnTo>
                  <a:pt x="0" y="887024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411" y="8870246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175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59943" y="2520050"/>
            <a:ext cx="14968112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59943" y="5550742"/>
            <a:ext cx="1496811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1D80-794B-4ADC-9DA2-BEB26978E765}" type="datetime1">
              <a:rPr lang="en-US" smtClean="0"/>
              <a:t>7/25/2024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FBF9-4ACB-428D-B809-2C963AACB850}" type="datetime1">
              <a:rPr lang="en-US" smtClean="0"/>
              <a:t>7/25/2024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49D5-801E-4F4F-B7BE-7AF5C43063D1}" type="datetime1">
              <a:rPr lang="en-US" smtClean="0"/>
              <a:t>7/25/2024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2432-F9D9-4D94-86AA-C32CD7A569B9}" type="datetime1">
              <a:rPr lang="en-US" smtClean="0"/>
              <a:t>7/25/2024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4DEC0-0268-4441-9A71-AA9D129F496E}" type="datetime1">
              <a:rPr lang="en-US" smtClean="0"/>
              <a:t>7/25/2024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32044" y="1887579"/>
            <a:ext cx="5423911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9943" y="2796890"/>
            <a:ext cx="14968112" cy="4648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D82C-6F83-460B-99A4-2E149E54F995}" type="datetime1">
              <a:rPr lang="en-US" smtClean="0"/>
              <a:t>7/25/2024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customXml" Target="../ink/ink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customXml" Target="../ink/ink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6" Type="http://schemas.openxmlformats.org/officeDocument/2006/relationships/oleObject" Target="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" TargetMode="Externa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8.png"/><Relationship Id="rId12" Type="http://schemas.openxmlformats.org/officeDocument/2006/relationships/customXml" Target="../ink/ink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customXml" Target="../ink/ink4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39.png"/><Relationship Id="rId14" Type="http://schemas.openxmlformats.org/officeDocument/2006/relationships/customXml" Target="../ink/ink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id="{83FBB4A2-5AA1-D12D-AB85-2D2BC70B9354}"/>
              </a:ext>
            </a:extLst>
          </p:cNvPr>
          <p:cNvSpPr/>
          <p:nvPr/>
        </p:nvSpPr>
        <p:spPr>
          <a:xfrm>
            <a:off x="-9525" y="-54357"/>
            <a:ext cx="18288000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-9525" y="-84519"/>
            <a:ext cx="18278475" cy="10371519"/>
            <a:chOff x="9411" y="-429342"/>
            <a:chExt cx="18278475" cy="10806880"/>
          </a:xfrm>
        </p:grpSpPr>
        <p:pic>
          <p:nvPicPr>
            <p:cNvPr id="3" name="object 3" descr="Person holding table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10" t="56" r="1240" b="2182"/>
            <a:stretch/>
          </p:blipFill>
          <p:spPr>
            <a:xfrm>
              <a:off x="11395089" y="-429342"/>
              <a:ext cx="6892797" cy="1005680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object 4"/>
            <p:cNvSpPr/>
            <p:nvPr/>
          </p:nvSpPr>
          <p:spPr>
            <a:xfrm>
              <a:off x="9411" y="8844748"/>
              <a:ext cx="18278475" cy="1532790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8554" y="8466122"/>
              <a:ext cx="1323340" cy="781050"/>
            </a:xfrm>
            <a:custGeom>
              <a:avLst/>
              <a:gdLst/>
              <a:ahLst/>
              <a:cxnLst/>
              <a:rect l="l" t="t" r="r" b="b"/>
              <a:pathLst>
                <a:path w="1323339" h="781050">
                  <a:moveTo>
                    <a:pt x="931100" y="780455"/>
                  </a:moveTo>
                  <a:lnTo>
                    <a:pt x="392215" y="780455"/>
                  </a:lnTo>
                  <a:lnTo>
                    <a:pt x="342979" y="777418"/>
                  </a:lnTo>
                  <a:lnTo>
                    <a:pt x="295579" y="768549"/>
                  </a:lnTo>
                  <a:lnTo>
                    <a:pt x="250380" y="754212"/>
                  </a:lnTo>
                  <a:lnTo>
                    <a:pt x="207749" y="734771"/>
                  </a:lnTo>
                  <a:lnTo>
                    <a:pt x="168052" y="710591"/>
                  </a:lnTo>
                  <a:lnTo>
                    <a:pt x="131654" y="682035"/>
                  </a:lnTo>
                  <a:lnTo>
                    <a:pt x="98921" y="649468"/>
                  </a:lnTo>
                  <a:lnTo>
                    <a:pt x="70220" y="613255"/>
                  </a:lnTo>
                  <a:lnTo>
                    <a:pt x="45917" y="573758"/>
                  </a:lnTo>
                  <a:lnTo>
                    <a:pt x="26377" y="531343"/>
                  </a:lnTo>
                  <a:lnTo>
                    <a:pt x="11967" y="486373"/>
                  </a:lnTo>
                  <a:lnTo>
                    <a:pt x="3052" y="439214"/>
                  </a:lnTo>
                  <a:lnTo>
                    <a:pt x="0" y="390227"/>
                  </a:lnTo>
                  <a:lnTo>
                    <a:pt x="3052" y="341241"/>
                  </a:lnTo>
                  <a:lnTo>
                    <a:pt x="11967" y="294081"/>
                  </a:lnTo>
                  <a:lnTo>
                    <a:pt x="26377" y="249112"/>
                  </a:lnTo>
                  <a:lnTo>
                    <a:pt x="45917" y="206697"/>
                  </a:lnTo>
                  <a:lnTo>
                    <a:pt x="70220" y="167200"/>
                  </a:lnTo>
                  <a:lnTo>
                    <a:pt x="98921" y="130986"/>
                  </a:lnTo>
                  <a:lnTo>
                    <a:pt x="131654" y="98420"/>
                  </a:lnTo>
                  <a:lnTo>
                    <a:pt x="168052" y="69864"/>
                  </a:lnTo>
                  <a:lnTo>
                    <a:pt x="207749" y="45684"/>
                  </a:lnTo>
                  <a:lnTo>
                    <a:pt x="250380" y="26243"/>
                  </a:lnTo>
                  <a:lnTo>
                    <a:pt x="295579" y="11906"/>
                  </a:lnTo>
                  <a:lnTo>
                    <a:pt x="342979" y="3037"/>
                  </a:lnTo>
                  <a:lnTo>
                    <a:pt x="392215" y="0"/>
                  </a:lnTo>
                  <a:lnTo>
                    <a:pt x="931100" y="0"/>
                  </a:lnTo>
                  <a:lnTo>
                    <a:pt x="980335" y="3037"/>
                  </a:lnTo>
                  <a:lnTo>
                    <a:pt x="1027736" y="11906"/>
                  </a:lnTo>
                  <a:lnTo>
                    <a:pt x="1072934" y="26243"/>
                  </a:lnTo>
                  <a:lnTo>
                    <a:pt x="1115565" y="45684"/>
                  </a:lnTo>
                  <a:lnTo>
                    <a:pt x="1155263" y="69864"/>
                  </a:lnTo>
                  <a:lnTo>
                    <a:pt x="1191661" y="98420"/>
                  </a:lnTo>
                  <a:lnTo>
                    <a:pt x="1224394" y="130986"/>
                  </a:lnTo>
                  <a:lnTo>
                    <a:pt x="1253094" y="167200"/>
                  </a:lnTo>
                  <a:lnTo>
                    <a:pt x="1277398" y="206697"/>
                  </a:lnTo>
                  <a:lnTo>
                    <a:pt x="1296938" y="249112"/>
                  </a:lnTo>
                  <a:lnTo>
                    <a:pt x="1311348" y="294081"/>
                  </a:lnTo>
                  <a:lnTo>
                    <a:pt x="1320262" y="341241"/>
                  </a:lnTo>
                  <a:lnTo>
                    <a:pt x="1323315" y="390227"/>
                  </a:lnTo>
                  <a:lnTo>
                    <a:pt x="1320262" y="439214"/>
                  </a:lnTo>
                  <a:lnTo>
                    <a:pt x="1311348" y="486373"/>
                  </a:lnTo>
                  <a:lnTo>
                    <a:pt x="1296938" y="531343"/>
                  </a:lnTo>
                  <a:lnTo>
                    <a:pt x="1277398" y="573758"/>
                  </a:lnTo>
                  <a:lnTo>
                    <a:pt x="1253094" y="613255"/>
                  </a:lnTo>
                  <a:lnTo>
                    <a:pt x="1224394" y="649468"/>
                  </a:lnTo>
                  <a:lnTo>
                    <a:pt x="1191661" y="682035"/>
                  </a:lnTo>
                  <a:lnTo>
                    <a:pt x="1155263" y="710591"/>
                  </a:lnTo>
                  <a:lnTo>
                    <a:pt x="1115565" y="734771"/>
                  </a:lnTo>
                  <a:lnTo>
                    <a:pt x="1072934" y="754212"/>
                  </a:lnTo>
                  <a:lnTo>
                    <a:pt x="1027736" y="768549"/>
                  </a:lnTo>
                  <a:lnTo>
                    <a:pt x="980335" y="777418"/>
                  </a:lnTo>
                  <a:lnTo>
                    <a:pt x="931100" y="780455"/>
                  </a:lnTo>
                  <a:close/>
                </a:path>
              </a:pathLst>
            </a:custGeom>
            <a:solidFill>
              <a:srgbClr val="13110E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23608" y="8756680"/>
              <a:ext cx="752475" cy="238125"/>
            </a:xfrm>
            <a:custGeom>
              <a:avLst/>
              <a:gdLst/>
              <a:ahLst/>
              <a:cxnLst/>
              <a:rect l="l" t="t" r="r" b="b"/>
              <a:pathLst>
                <a:path w="752475" h="238125">
                  <a:moveTo>
                    <a:pt x="590064" y="237860"/>
                  </a:moveTo>
                  <a:lnTo>
                    <a:pt x="578817" y="237860"/>
                  </a:lnTo>
                  <a:lnTo>
                    <a:pt x="572490" y="235042"/>
                  </a:lnTo>
                  <a:lnTo>
                    <a:pt x="568272" y="228702"/>
                  </a:lnTo>
                  <a:lnTo>
                    <a:pt x="565098" y="220809"/>
                  </a:lnTo>
                  <a:lnTo>
                    <a:pt x="565021" y="212586"/>
                  </a:lnTo>
                  <a:lnTo>
                    <a:pt x="567975" y="205023"/>
                  </a:lnTo>
                  <a:lnTo>
                    <a:pt x="573896" y="199112"/>
                  </a:lnTo>
                  <a:lnTo>
                    <a:pt x="661769" y="139933"/>
                  </a:lnTo>
                  <a:lnTo>
                    <a:pt x="0" y="139933"/>
                  </a:lnTo>
                  <a:lnTo>
                    <a:pt x="0" y="97662"/>
                  </a:lnTo>
                  <a:lnTo>
                    <a:pt x="661769" y="97662"/>
                  </a:lnTo>
                  <a:lnTo>
                    <a:pt x="573896" y="38483"/>
                  </a:lnTo>
                  <a:lnTo>
                    <a:pt x="567975" y="32275"/>
                  </a:lnTo>
                  <a:lnTo>
                    <a:pt x="565021" y="24745"/>
                  </a:lnTo>
                  <a:lnTo>
                    <a:pt x="565098" y="16688"/>
                  </a:lnTo>
                  <a:lnTo>
                    <a:pt x="568272" y="8894"/>
                  </a:lnTo>
                  <a:lnTo>
                    <a:pt x="574467" y="2961"/>
                  </a:lnTo>
                  <a:lnTo>
                    <a:pt x="581980" y="0"/>
                  </a:lnTo>
                  <a:lnTo>
                    <a:pt x="590021" y="77"/>
                  </a:lnTo>
                  <a:lnTo>
                    <a:pt x="597797" y="3258"/>
                  </a:lnTo>
                  <a:lnTo>
                    <a:pt x="742612" y="101185"/>
                  </a:lnTo>
                  <a:lnTo>
                    <a:pt x="748938" y="105412"/>
                  </a:lnTo>
                  <a:lnTo>
                    <a:pt x="752453" y="111753"/>
                  </a:lnTo>
                  <a:lnTo>
                    <a:pt x="752453" y="125843"/>
                  </a:lnTo>
                  <a:lnTo>
                    <a:pt x="748938" y="132184"/>
                  </a:lnTo>
                  <a:lnTo>
                    <a:pt x="743315" y="136411"/>
                  </a:lnTo>
                  <a:lnTo>
                    <a:pt x="597797" y="234338"/>
                  </a:lnTo>
                  <a:lnTo>
                    <a:pt x="594282" y="236451"/>
                  </a:lnTo>
                  <a:lnTo>
                    <a:pt x="590064" y="23786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1420" y="1954703"/>
            <a:ext cx="9685421" cy="4302716"/>
          </a:xfrm>
          <a:prstGeom prst="rect">
            <a:avLst/>
          </a:prstGeom>
        </p:spPr>
        <p:txBody>
          <a:bodyPr vert="horz" wrap="square" lIns="0" tIns="68580" rIns="0" bIns="0" rtlCol="0" anchor="t">
            <a:spAutoFit/>
          </a:bodyPr>
          <a:lstStyle/>
          <a:p>
            <a:pPr marL="12700" marR="5080">
              <a:lnSpc>
                <a:spcPts val="12450"/>
              </a:lnSpc>
              <a:spcBef>
                <a:spcPts val="540"/>
              </a:spcBef>
            </a:pPr>
            <a:r>
              <a:rPr lang="en-US" sz="10400" b="1" spc="-180" dirty="0">
                <a:solidFill>
                  <a:srgbClr val="13110E"/>
                </a:solidFill>
                <a:latin typeface="Roboto"/>
                <a:cs typeface="Roboto"/>
              </a:rPr>
              <a:t>Financial Highlights</a:t>
            </a:r>
            <a:endParaRPr lang="en-US" sz="10400" dirty="0">
              <a:latin typeface="Roboto"/>
              <a:cs typeface="Roboto"/>
            </a:endParaRPr>
          </a:p>
          <a:p>
            <a:pPr marL="12700" marR="2282190">
              <a:lnSpc>
                <a:spcPct val="115199"/>
              </a:lnSpc>
              <a:spcBef>
                <a:spcPts val="3875"/>
              </a:spcBef>
            </a:pPr>
            <a:r>
              <a:rPr lang="en-US" sz="3200" dirty="0">
                <a:solidFill>
                  <a:srgbClr val="13110E"/>
                </a:solidFill>
                <a:latin typeface="Roboto"/>
                <a:cs typeface="Roboto"/>
              </a:rPr>
              <a:t>As of June 30,2024</a:t>
            </a:r>
            <a:endParaRPr lang="en-US" sz="3200" dirty="0">
              <a:solidFill>
                <a:srgbClr val="13110E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207C4-1CBF-4585-B814-CE209C232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703" y="517479"/>
            <a:ext cx="4907603" cy="133426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62314-6203-4141-A3E0-623E7BB116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3999" y="9566910"/>
            <a:ext cx="609601" cy="430887"/>
          </a:xfrm>
          <a:ln>
            <a:noFill/>
          </a:ln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1B0BF-233A-0C8F-9307-7A733DD4D89A}"/>
              </a:ext>
            </a:extLst>
          </p:cNvPr>
          <p:cNvSpPr txBox="1"/>
          <p:nvPr/>
        </p:nvSpPr>
        <p:spPr>
          <a:xfrm>
            <a:off x="391661" y="7620662"/>
            <a:ext cx="9270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One Minute Report – Click Below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5">
            <a:extLst>
              <a:ext uri="{FF2B5EF4-FFF2-40B4-BE49-F238E27FC236}">
                <a16:creationId xmlns:a16="http://schemas.microsoft.com/office/drawing/2014/main" id="{87AF0FAB-6817-E595-279D-6C9C55E1D05C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DC93C660-F1DC-6C66-FB78-E0181660742F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060602" y="248362"/>
            <a:ext cx="10058400" cy="171274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>
                <a:lumMod val="10000"/>
              </a:schemeClr>
            </a:solidFill>
          </a:ln>
          <a:effectLst>
            <a:outerShdw blurRad="50800" dist="50800" dir="5400000" sx="8000" sy="8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anchor="ctr" anchorCtr="1">
            <a:normAutofit fontScale="97500" lnSpcReduction="1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kumimoji="0" lang="en-US" sz="59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37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June 30,2024</a:t>
            </a:r>
            <a:b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kumimoji="0" lang="en-US" sz="4200" b="1" i="1" u="none" strike="noStrike" kern="0" cap="none" spc="0" normalizeH="0" baseline="0" noProof="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Revenue Growth</a:t>
            </a:r>
            <a:endParaRPr kumimoji="0" lang="en-US" sz="4200" b="1" i="1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989" y="2595926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are revenues spread across all Funds?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860580" y="2591119"/>
            <a:ext cx="6821953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Revenue Growth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market growth for fee on services?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6697" y="4593107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Fee for Service Revenues (G/F)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$24,818,066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     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Revenues                   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$129,570,142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881417" y="4622406"/>
            <a:ext cx="6803801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E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927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19%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760585" y="9357287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17%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854" y="9417175"/>
            <a:ext cx="354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14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5145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14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396697" y="5143500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387989" y="6359785"/>
            <a:ext cx="7178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	  &gt;30% of annual revenue Benchmark:	  10% to 29%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	  Under 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10007222" y="6399042"/>
            <a:ext cx="6453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&gt;3% of + growth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0% to 3%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6BA3B-B36D-4730-80B1-4A1A933C4AAF}"/>
              </a:ext>
            </a:extLst>
          </p:cNvPr>
          <p:cNvSpPr txBox="1"/>
          <p:nvPr/>
        </p:nvSpPr>
        <p:spPr>
          <a:xfrm>
            <a:off x="9791171" y="4593107"/>
            <a:ext cx="6891362" cy="1569660"/>
          </a:xfrm>
          <a:prstGeom prst="rect">
            <a:avLst/>
          </a:prstGeom>
          <a:noFill/>
        </p:spPr>
        <p:txBody>
          <a:bodyPr wrap="square" lIns="182880">
            <a:spAutoFit/>
          </a:bodyPr>
          <a:lstStyle/>
          <a:p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 for Service Current Year Less Fee for Services Last Year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$24,848,066-20,676,691</a:t>
            </a:r>
          </a:p>
          <a:p>
            <a:endParaRPr lang="en-US" sz="2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 </a:t>
            </a:r>
            <a:r>
              <a:rPr lang="en-US" sz="2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Fees for Service Last Year  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$20,676,691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07222" y="5576675"/>
            <a:ext cx="6198561" cy="3346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BCA93714-032F-4E9D-8776-A91C6FEF4DA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67726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>
                    <a:alpha val="99000"/>
                  </a:schemeClr>
                </a:solidFill>
              </a:rPr>
              <a:t>10</a:t>
            </a:fld>
            <a:endParaRPr lang="en-US" sz="2800" b="1">
              <a:solidFill>
                <a:schemeClr val="bg2">
                  <a:alpha val="99000"/>
                </a:schemeClr>
              </a:solidFill>
            </a:endParaRPr>
          </a:p>
        </p:txBody>
      </p:sp>
      <p:sp>
        <p:nvSpPr>
          <p:cNvPr id="10" name="Bevel 23">
            <a:extLst>
              <a:ext uri="{FF2B5EF4-FFF2-40B4-BE49-F238E27FC236}">
                <a16:creationId xmlns:a16="http://schemas.microsoft.com/office/drawing/2014/main" id="{8CB9AC7A-2EA3-40E3-02A1-4717DF3D0CA5}"/>
              </a:ext>
            </a:extLst>
          </p:cNvPr>
          <p:cNvSpPr/>
          <p:nvPr/>
        </p:nvSpPr>
        <p:spPr>
          <a:xfrm>
            <a:off x="1356101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FY23 ​</a:t>
            </a:r>
          </a:p>
        </p:txBody>
      </p:sp>
      <p:sp>
        <p:nvSpPr>
          <p:cNvPr id="20" name="Bevel 23">
            <a:extLst>
              <a:ext uri="{FF2B5EF4-FFF2-40B4-BE49-F238E27FC236}">
                <a16:creationId xmlns:a16="http://schemas.microsoft.com/office/drawing/2014/main" id="{A162446F-0914-F945-E0DF-3DEBFE6ECC9F}"/>
              </a:ext>
            </a:extLst>
          </p:cNvPr>
          <p:cNvSpPr/>
          <p:nvPr/>
        </p:nvSpPr>
        <p:spPr>
          <a:xfrm>
            <a:off x="1817723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19% FY24 </a:t>
            </a:r>
          </a:p>
        </p:txBody>
      </p:sp>
      <p:sp>
        <p:nvSpPr>
          <p:cNvPr id="26" name="Bevel 23">
            <a:extLst>
              <a:ext uri="{FF2B5EF4-FFF2-40B4-BE49-F238E27FC236}">
                <a16:creationId xmlns:a16="http://schemas.microsoft.com/office/drawing/2014/main" id="{D6342ED5-3D84-DCB7-9E02-417114B72106}"/>
              </a:ext>
            </a:extLst>
          </p:cNvPr>
          <p:cNvSpPr/>
          <p:nvPr/>
        </p:nvSpPr>
        <p:spPr>
          <a:xfrm>
            <a:off x="5432030" y="8164422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FY23 </a:t>
            </a:r>
          </a:p>
        </p:txBody>
      </p:sp>
      <p:sp>
        <p:nvSpPr>
          <p:cNvPr id="27" name="Bevel 23">
            <a:extLst>
              <a:ext uri="{FF2B5EF4-FFF2-40B4-BE49-F238E27FC236}">
                <a16:creationId xmlns:a16="http://schemas.microsoft.com/office/drawing/2014/main" id="{2E0E3D17-73B8-C26B-3716-2DA23CBF04DB}"/>
              </a:ext>
            </a:extLst>
          </p:cNvPr>
          <p:cNvSpPr/>
          <p:nvPr/>
        </p:nvSpPr>
        <p:spPr>
          <a:xfrm>
            <a:off x="10425079" y="8157998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FY24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92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B10A77F2-FBA5-7527-16F6-38A93FCF8DEC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A2F9D7-F5DA-4FA5-BD69-D05D6CF58904}"/>
              </a:ext>
            </a:extLst>
          </p:cNvPr>
          <p:cNvSpPr txBox="1">
            <a:spLocks/>
          </p:cNvSpPr>
          <p:nvPr/>
        </p:nvSpPr>
        <p:spPr>
          <a:xfrm>
            <a:off x="13258800" y="1887579"/>
            <a:ext cx="4233882" cy="37267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FY 2023-2024 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Fund Balance</a:t>
            </a:r>
            <a:br>
              <a:rPr lang="en-US" sz="4800" kern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-</a:t>
            </a:r>
            <a:b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80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Activity</a:t>
            </a:r>
            <a:endParaRPr lang="en-US" sz="4800" kern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FE45E132-CD4B-4AF1-B069-7202FA489AB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97D99-B9A1-044E-7047-57E2B55F0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318" y="676092"/>
            <a:ext cx="11279665" cy="86797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F382700D-B384-E9B4-8860-4AF96200935F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756" y="-106839"/>
            <a:ext cx="17037310" cy="289630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445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marL="12700" algn="ctr">
              <a:lnSpc>
                <a:spcPct val="100000"/>
              </a:lnSpc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</a:p>
          <a:p>
            <a:pPr marL="12700" algn="ctr">
              <a:lnSpc>
                <a:spcPct val="100000"/>
              </a:lnSpc>
              <a:spcBef>
                <a:spcPts val="545"/>
              </a:spcBef>
            </a:pP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REVENUES (INFLOWS)</a:t>
            </a:r>
          </a:p>
          <a:p>
            <a:pPr marL="12700" algn="ctr"/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June 30,2024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CF1D97-0E80-4272-916F-E950BD0A40E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E27D4-4E0C-A41E-07BB-B8DE6DAAB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497" y="2905365"/>
            <a:ext cx="13509827" cy="6284346"/>
          </a:xfrm>
          <a:prstGeom prst="rect">
            <a:avLst/>
          </a:prstGeom>
          <a:ln w="88900">
            <a:noFill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554AA6F-AE78-CECB-895B-3648676662C4}"/>
              </a:ext>
            </a:extLst>
          </p:cNvPr>
          <p:cNvSpPr/>
          <p:nvPr/>
        </p:nvSpPr>
        <p:spPr>
          <a:xfrm rot="16200000">
            <a:off x="13347389" y="9185909"/>
            <a:ext cx="609856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8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20FF98B1-A975-1D33-3C52-36BD54BD4684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345" y="38100"/>
            <a:ext cx="17037310" cy="2960426"/>
          </a:xfrm>
          <a:prstGeom prst="rect">
            <a:avLst/>
          </a:prstGeom>
        </p:spPr>
        <p:txBody>
          <a:bodyPr vert="horz" wrap="square" lIns="0" tIns="183515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40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INTERIM FINANCIAL REPORT (unaudited)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GENERAL, SPECIAL REVENUE, DEBT SERVICE FUNDS, CAPITAL PROJECTS, 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en-US" sz="3200" spc="25" dirty="0">
                <a:solidFill>
                  <a:srgbClr val="291F35"/>
                </a:solidFill>
                <a:latin typeface="Roboto"/>
                <a:cs typeface="Roboto"/>
              </a:rPr>
              <a:t>AND INTERNAL SERVICE FUNDS</a:t>
            </a:r>
            <a:br>
              <a:rPr lang="en-US" sz="3600" b="1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</a:br>
            <a:r>
              <a:rPr lang="en-US" sz="4000" b="1" u="sng" spc="25" dirty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cs typeface="Roboto"/>
              </a:rPr>
              <a:t>Expenditures (OUTFLOWS)</a:t>
            </a:r>
          </a:p>
          <a:p>
            <a:pPr marL="12700" algn="ctr">
              <a:spcBef>
                <a:spcPts val="600"/>
              </a:spcBef>
            </a:pPr>
            <a:r>
              <a:rPr lang="en-US" sz="2800" spc="25" dirty="0">
                <a:solidFill>
                  <a:srgbClr val="291F35"/>
                </a:solidFill>
                <a:latin typeface="Roboto"/>
                <a:cs typeface="Roboto"/>
              </a:rPr>
              <a:t>Budget to Actual for period ending June 30,2024</a:t>
            </a:r>
            <a:endParaRPr sz="2800" dirty="0">
              <a:solidFill>
                <a:srgbClr val="291F35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84EF994-4A75-4527-A76C-458B0852E9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13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42BB365-C940-D2CD-2A5E-D62235192CC2}"/>
              </a:ext>
            </a:extLst>
          </p:cNvPr>
          <p:cNvSpPr/>
          <p:nvPr/>
        </p:nvSpPr>
        <p:spPr>
          <a:xfrm rot="16200000">
            <a:off x="12850748" y="9616796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7DA28-7AD0-7D5A-050F-D151BC944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8440" y="3090915"/>
            <a:ext cx="13022770" cy="6260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3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593A127-90EB-0A21-3A14-58E1B03B1B73}"/>
              </a:ext>
            </a:extLst>
          </p:cNvPr>
          <p:cNvSpPr/>
          <p:nvPr/>
        </p:nvSpPr>
        <p:spPr>
          <a:xfrm>
            <a:off x="14172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Head Start grants ended by August 31</a:t>
            </a:r>
            <a:r>
              <a:rPr lang="en-US" sz="2000" b="1" baseline="30000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st</a:t>
            </a:r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, 2023. All funds were drawdown and final reports will be submitted.  </a:t>
            </a:r>
          </a:p>
          <a:p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All HCDE covid funds are committed for the current fiscal year </a:t>
            </a:r>
            <a:endParaRPr sz="2000" b="1">
              <a:latin typeface="+mj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EA4FB8-37A9-4E5B-8B78-6CA08AC09132}"/>
              </a:ext>
            </a:extLst>
          </p:cNvPr>
          <p:cNvSpPr txBox="1">
            <a:spLocks/>
          </p:cNvSpPr>
          <p:nvPr/>
        </p:nvSpPr>
        <p:spPr>
          <a:xfrm>
            <a:off x="1818072" y="236920"/>
            <a:ext cx="14670677" cy="2148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FY 2021 – 23 COVID19 Budget to Actual – Expenditures</a:t>
            </a:r>
          </a:p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for period ending June 30,2024</a:t>
            </a:r>
            <a:endParaRPr lang="en-US" sz="4000" kern="1200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D7AEFF-B4CD-4946-8347-893B59B0E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AC258D-3271-5BCF-4950-7F15E124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9201" y="2437718"/>
            <a:ext cx="12401768" cy="6261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132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6B6282A-1007-CF5F-CCAB-F911ED601247}"/>
              </a:ext>
            </a:extLst>
          </p:cNvPr>
          <p:cNvSpPr/>
          <p:nvPr/>
        </p:nvSpPr>
        <p:spPr>
          <a:xfrm>
            <a:off x="9411" y="0"/>
            <a:ext cx="18288000" cy="907675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4D990B-4408-47DB-B75B-35C128504CF9}"/>
              </a:ext>
            </a:extLst>
          </p:cNvPr>
          <p:cNvSpPr txBox="1">
            <a:spLocks/>
          </p:cNvSpPr>
          <p:nvPr/>
        </p:nvSpPr>
        <p:spPr>
          <a:xfrm>
            <a:off x="3505200" y="342900"/>
            <a:ext cx="11277600" cy="205740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FY 2023-24 Donations Report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All Funds as of June 30,2024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2B97641-1CF4-493B-8FAB-55567A829BC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15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E65B38-A4A7-6119-5D59-CB20D8FEDE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" b="968"/>
          <a:stretch/>
        </p:blipFill>
        <p:spPr>
          <a:xfrm>
            <a:off x="3693577" y="2550899"/>
            <a:ext cx="10810452" cy="73932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4387" y="2720022"/>
            <a:ext cx="13490918" cy="37511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algn="ctr"/>
            <a:endParaRPr sz="6000" dirty="0"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B226-6668-443D-8F8F-3109BF8D9477}"/>
              </a:ext>
            </a:extLst>
          </p:cNvPr>
          <p:cNvSpPr txBox="1">
            <a:spLocks/>
          </p:cNvSpPr>
          <p:nvPr/>
        </p:nvSpPr>
        <p:spPr>
          <a:xfrm>
            <a:off x="3229089" y="400948"/>
            <a:ext cx="11811000" cy="132404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INTERIM FINANCIAL REPORT (unaudited) 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FY 2023-24 Donations Report</a:t>
            </a:r>
            <a:br>
              <a:rPr lang="en-US" sz="2800" kern="0" dirty="0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latin typeface="Roboto"/>
                <a:ea typeface="Roboto"/>
                <a:cs typeface="Adobe Devanagari" panose="02040503050201020203" pitchFamily="18" charset="0"/>
              </a:rPr>
              <a:t>All Funds as of June 30,2024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DCBD6CB-DCCA-4833-80BC-330601190E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64C5600-05ED-D6B4-24A4-CBD58A7EEC76}"/>
              </a:ext>
            </a:extLst>
          </p:cNvPr>
          <p:cNvSpPr/>
          <p:nvPr/>
        </p:nvSpPr>
        <p:spPr>
          <a:xfrm rot="10800000">
            <a:off x="17743663" y="9458841"/>
            <a:ext cx="430888" cy="647024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92D05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AEA5A-6107-012C-48FB-A69E39B34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532" y="2251726"/>
            <a:ext cx="15224168" cy="4719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539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95F1E0B8-E511-6044-7E43-B9946D601B6F}"/>
              </a:ext>
            </a:extLst>
          </p:cNvPr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2438400" y="419100"/>
            <a:ext cx="13487400" cy="19050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4000" dirty="0"/>
              <a:t>INTERIM FINANCIAL REPORT (unaudited) </a:t>
            </a:r>
            <a:br>
              <a:rPr lang="en-US" sz="4000" dirty="0"/>
            </a:br>
            <a:r>
              <a:rPr lang="en-US" sz="4000" dirty="0"/>
              <a:t>TAX COLLECTIONS COMPARATIVE ANALYSIS </a:t>
            </a:r>
            <a:br>
              <a:rPr lang="en-US" sz="4000" dirty="0"/>
            </a:br>
            <a:r>
              <a:rPr lang="en-US" sz="4000" dirty="0"/>
              <a:t>Fiscal Year-To-Date as of June 30,2024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FB5A57-2AC5-47C8-AD79-4DB5694B3FE3}"/>
              </a:ext>
            </a:extLst>
          </p:cNvPr>
          <p:cNvSpPr/>
          <p:nvPr/>
        </p:nvSpPr>
        <p:spPr>
          <a:xfrm>
            <a:off x="16189679" y="4180924"/>
            <a:ext cx="1617617" cy="74295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$643.6B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8D597B-DADC-4782-9A60-8F993C239AF9}"/>
              </a:ext>
            </a:extLst>
          </p:cNvPr>
          <p:cNvSpPr txBox="1"/>
          <p:nvPr/>
        </p:nvSpPr>
        <p:spPr>
          <a:xfrm>
            <a:off x="435179" y="8974295"/>
            <a:ext cx="7074893" cy="1138773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See Tax Calculator at: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BAFAA0"/>
                </a:solidFill>
                <a:cs typeface="Arial" charset="0"/>
              </a:rPr>
              <a:t>https://hcde-texas.org/transparency/tax-rate/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u="sng">
              <a:solidFill>
                <a:srgbClr val="BAFAA0"/>
              </a:solidFill>
              <a:latin typeface="Abadi Extra Light" panose="020B0204020104020204" pitchFamily="34" charset="0"/>
              <a:cs typeface="Arial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F172DA-0546-4C17-9EC8-DAA81101DE69}"/>
              </a:ext>
            </a:extLst>
          </p:cNvPr>
          <p:cNvSpPr txBox="1">
            <a:spLocks/>
          </p:cNvSpPr>
          <p:nvPr/>
        </p:nvSpPr>
        <p:spPr>
          <a:xfrm>
            <a:off x="17616796" y="9405183"/>
            <a:ext cx="3810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17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A7F1B4-2FA6-EB52-E16D-104AC12EE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30" y="2669742"/>
            <a:ext cx="15028737" cy="57372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832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5BBAE36-A10C-4C42-A49A-2EEAFAE10817}"/>
              </a:ext>
            </a:extLst>
          </p:cNvPr>
          <p:cNvSpPr txBox="1">
            <a:spLocks/>
          </p:cNvSpPr>
          <p:nvPr/>
        </p:nvSpPr>
        <p:spPr>
          <a:xfrm>
            <a:off x="1945728" y="419100"/>
            <a:ext cx="144018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June 30,2024 </a:t>
            </a:r>
          </a:p>
          <a:p>
            <a:r>
              <a:rPr lang="en-US" sz="3600" dirty="0"/>
              <a:t>(10th month / 12 months)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1447B4D-429A-4240-A14D-82718C4F853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18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75BEE-E5B7-ED3A-8014-7AB9EA44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344" y="2171701"/>
            <a:ext cx="10879680" cy="6698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810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6" y="-124506"/>
            <a:ext cx="18288000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a) 2023 Proposed Tax Rate = $0.004800/$100 Property Assessment/Appraisal - --&gt;  Annual Tax on a $259,375 - $75,219 = $201,066/100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	x .004800 = $9.65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b) $705,000/$30,500,840 =  2.32% Collection and assessment costs </a:t>
            </a:r>
          </a:p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7F916C-6AC8-41F8-8F46-A69A359EE6A4}"/>
              </a:ext>
            </a:extLst>
          </p:cNvPr>
          <p:cNvSpPr txBox="1">
            <a:spLocks/>
          </p:cNvSpPr>
          <p:nvPr/>
        </p:nvSpPr>
        <p:spPr>
          <a:xfrm>
            <a:off x="1766812" y="143002"/>
            <a:ext cx="14724876" cy="1718996"/>
          </a:xfrm>
          <a:prstGeom prst="rect">
            <a:avLst/>
          </a:prstGeom>
          <a:ln w="57150">
            <a:solidFill>
              <a:srgbClr val="291F35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 TAX COLLECTIONS 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Fiscal Year-To-Date as of </a:t>
            </a:r>
            <a:r>
              <a:rPr lang="en-US" sz="3600" kern="0" dirty="0">
                <a:ln w="0"/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30,2024</a:t>
            </a:r>
            <a:endParaRPr lang="en-US" sz="36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6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(10th month / 12 months)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DA9C399-E44E-4B74-A0E8-7240361688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19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D0EFEFF-3D4A-4730-856C-6B5CBC3867D0}"/>
              </a:ext>
            </a:extLst>
          </p:cNvPr>
          <p:cNvSpPr/>
          <p:nvPr/>
        </p:nvSpPr>
        <p:spPr>
          <a:xfrm rot="5400000">
            <a:off x="15497989" y="5555065"/>
            <a:ext cx="609601" cy="62495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6A9C4F2-E2FF-483E-81BA-1CEC42A20C5C}"/>
              </a:ext>
            </a:extLst>
          </p:cNvPr>
          <p:cNvSpPr/>
          <p:nvPr/>
        </p:nvSpPr>
        <p:spPr>
          <a:xfrm>
            <a:off x="9129250" y="1861998"/>
            <a:ext cx="685800" cy="690593"/>
          </a:xfrm>
          <a:prstGeom prst="downArrow">
            <a:avLst/>
          </a:prstGeom>
          <a:solidFill>
            <a:srgbClr val="B2251A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04E6E7-B733-D91B-430F-2854F6D69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731" y="2545247"/>
            <a:ext cx="12867102" cy="63163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295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25" y="928732"/>
            <a:ext cx="18278475" cy="9323979"/>
            <a:chOff x="0" y="966424"/>
            <a:chExt cx="18278475" cy="9323979"/>
          </a:xfrm>
          <a:solidFill>
            <a:srgbClr val="7F0B5B"/>
          </a:solidFill>
        </p:grpSpPr>
        <p:sp>
          <p:nvSpPr>
            <p:cNvPr id="3" name="object 3"/>
            <p:cNvSpPr/>
            <p:nvPr/>
          </p:nvSpPr>
          <p:spPr>
            <a:xfrm>
              <a:off x="0" y="8759765"/>
              <a:ext cx="18278475" cy="1530638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solidFill>
              <a:srgbClr val="025E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 descr="Two people looking at computer monitor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3" r="20865"/>
            <a:stretch/>
          </p:blipFill>
          <p:spPr>
            <a:xfrm>
              <a:off x="634842" y="966424"/>
              <a:ext cx="7107383" cy="6939187"/>
            </a:xfrm>
            <a:prstGeom prst="ellipse">
              <a:avLst/>
            </a:prstGeom>
            <a:ln w="63500" cap="rnd">
              <a:solidFill>
                <a:srgbClr val="0033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8920419" y="4138221"/>
              <a:ext cx="8173084" cy="0"/>
            </a:xfrm>
            <a:custGeom>
              <a:avLst/>
              <a:gdLst/>
              <a:ahLst/>
              <a:cxnLst/>
              <a:rect l="l" t="t" r="r" b="b"/>
              <a:pathLst>
                <a:path w="8173084">
                  <a:moveTo>
                    <a:pt x="0" y="0"/>
                  </a:moveTo>
                  <a:lnTo>
                    <a:pt x="8172522" y="0"/>
                  </a:lnTo>
                </a:path>
              </a:pathLst>
            </a:custGeom>
            <a:grpFill/>
            <a:ln w="9524">
              <a:solidFill>
                <a:srgbClr val="00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5020" y="929943"/>
            <a:ext cx="95904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000" b="1" spc="-60">
                <a:solidFill>
                  <a:schemeClr val="accent4">
                    <a:lumMod val="50000"/>
                  </a:schemeClr>
                </a:solidFill>
              </a:rPr>
              <a:t>Highlights of Interim Financial Report (unaudited)</a:t>
            </a:r>
            <a:endParaRPr sz="6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22677" y="2971045"/>
            <a:ext cx="4249052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spc="-5" dirty="0">
                <a:solidFill>
                  <a:schemeClr val="accent4">
                    <a:lumMod val="50000"/>
                  </a:schemeClr>
                </a:solidFill>
                <a:latin typeface="Roboto"/>
                <a:cs typeface="Roboto"/>
              </a:rPr>
              <a:t>June 30,2024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396117" y="4954683"/>
            <a:ext cx="93471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70">
                <a:solidFill>
                  <a:srgbClr val="1753F1"/>
                </a:solidFill>
                <a:latin typeface="Roboto"/>
                <a:cs typeface="Roboto"/>
              </a:rPr>
              <a:t> </a:t>
            </a:r>
            <a:endParaRPr sz="2800">
              <a:latin typeface="Roboto"/>
              <a:cs typeface="Roboto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589BC-3A5D-41C4-AE82-F0E7C97ECB9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63872-1CB2-2125-97F0-9AA06851D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546" y="4954683"/>
            <a:ext cx="4907603" cy="1334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525" y="8870248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7C41C8-A354-483D-A1D6-756CB86194DA}"/>
              </a:ext>
            </a:extLst>
          </p:cNvPr>
          <p:cNvSpPr txBox="1">
            <a:spLocks/>
          </p:cNvSpPr>
          <p:nvPr/>
        </p:nvSpPr>
        <p:spPr>
          <a:xfrm>
            <a:off x="1867436" y="342899"/>
            <a:ext cx="14553127" cy="164774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algn="ctr">
              <a:defRPr sz="2800" kern="0">
                <a:latin typeface="Roboto"/>
                <a:ea typeface="Roboto"/>
                <a:cs typeface="Adobe Devanagari" panose="02040503050201020203" pitchFamily="18" charset="0"/>
              </a:defRPr>
            </a:lvl1pPr>
          </a:lstStyle>
          <a:p>
            <a:r>
              <a:rPr lang="en-US" sz="3600" dirty="0"/>
              <a:t>INTERIM FINANCIAL REPORT (unaudited) TAX COLLECTIONS </a:t>
            </a:r>
          </a:p>
          <a:p>
            <a:r>
              <a:rPr lang="en-US" sz="3600" dirty="0"/>
              <a:t>Fiscal Year-To-Date as of June 30,2024</a:t>
            </a:r>
          </a:p>
          <a:p>
            <a:r>
              <a:rPr lang="en-US" sz="3600" dirty="0"/>
              <a:t>(10th month / 12 months)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25D2E-E627-4A9D-9729-9B25F1687419}"/>
              </a:ext>
            </a:extLst>
          </p:cNvPr>
          <p:cNvSpPr txBox="1"/>
          <p:nvPr/>
        </p:nvSpPr>
        <p:spPr>
          <a:xfrm>
            <a:off x="762000" y="9072030"/>
            <a:ext cx="1584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2022 Adopted Tax Rate = $0.004900/$100 Property Assessment/Appraisal - --&gt;  Annual Tax on a $259,375 - $75,219 = $201,066/100 x .004900 = $9.85 (net of 29% homestead exception.)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BAFAA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b)  $705,000/$25,188,000 =  2.80% Collection and assessment costs 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084FCAD-EF26-464B-B75A-5F10364FA9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20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1363792-5E5F-47F7-A965-97FBF433A5B8}"/>
              </a:ext>
            </a:extLst>
          </p:cNvPr>
          <p:cNvSpPr/>
          <p:nvPr/>
        </p:nvSpPr>
        <p:spPr>
          <a:xfrm rot="10800000">
            <a:off x="13842079" y="3899791"/>
            <a:ext cx="1449289" cy="63814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291F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07EFC-EE42-8118-54EB-D0B5CCCE1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632" y="2192428"/>
            <a:ext cx="10621962" cy="6476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7396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714070-CE55-3A8C-41AB-DEF9ECD185D6}"/>
              </a:ext>
            </a:extLst>
          </p:cNvPr>
          <p:cNvSpPr/>
          <p:nvPr/>
        </p:nvSpPr>
        <p:spPr>
          <a:xfrm>
            <a:off x="1451347" y="5826348"/>
            <a:ext cx="14152033" cy="3416320"/>
          </a:xfrm>
          <a:prstGeom prst="roundRect">
            <a:avLst/>
          </a:prstGeom>
          <a:solidFill>
            <a:schemeClr val="bg1">
              <a:lumMod val="85000"/>
              <a:alpha val="99000"/>
            </a:schemeClr>
          </a:solidFill>
          <a:ln>
            <a:solidFill>
              <a:srgbClr val="003E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EA58EA-6700-4451-BB1F-A1CD90EA60E1}"/>
              </a:ext>
            </a:extLst>
          </p:cNvPr>
          <p:cNvSpPr txBox="1">
            <a:spLocks/>
          </p:cNvSpPr>
          <p:nvPr/>
        </p:nvSpPr>
        <p:spPr>
          <a:xfrm>
            <a:off x="1890928" y="136524"/>
            <a:ext cx="13272872" cy="1958975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4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DISBURSEMENT – ALL FUNDS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June 30,2024</a:t>
            </a:r>
            <a:br>
              <a:rPr lang="en-US" sz="3200" kern="0" dirty="0"/>
            </a:br>
            <a:endParaRPr lang="en-US" sz="3200" kern="0" dirty="0">
              <a:ln w="0"/>
              <a:solidFill>
                <a:sysClr val="windowText" lastClr="000000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310BF9-BF1B-4615-9921-997BC8809A2C}"/>
              </a:ext>
            </a:extLst>
          </p:cNvPr>
          <p:cNvSpPr txBox="1"/>
          <p:nvPr/>
        </p:nvSpPr>
        <p:spPr>
          <a:xfrm>
            <a:off x="1752600" y="5826348"/>
            <a:ext cx="1387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Notes: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Purchase Orders and Payment Authorizations are reviewed before disbursement.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All Procurement Card charges are reviewed by cardholder, supervisor, and business office staff each month. </a:t>
            </a:r>
          </a:p>
          <a:p>
            <a:pPr marL="457200" indent="-457200">
              <a:buAutoNum type="alphaUcParenBoth"/>
            </a:pPr>
            <a:r>
              <a:rPr lang="en-US" sz="3600" b="1">
                <a:ln w="0"/>
                <a:solidFill>
                  <a:schemeClr val="bg2">
                    <a:lumMod val="10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 report on CH Local Expenditures is included in the monthly report.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DE33BDF-8714-4CCA-9B3E-213031C7A7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21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BEEA20-B662-0A77-706B-5210601D1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0928" y="2704489"/>
            <a:ext cx="13503747" cy="2709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71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8724900"/>
            <a:ext cx="18288000" cy="1551709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 sz="2800" b="1"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C8F8CC-FB9E-4897-8423-2311EFC1084E}"/>
              </a:ext>
            </a:extLst>
          </p:cNvPr>
          <p:cNvSpPr txBox="1">
            <a:spLocks/>
          </p:cNvSpPr>
          <p:nvPr/>
        </p:nvSpPr>
        <p:spPr>
          <a:xfrm>
            <a:off x="2362200" y="419100"/>
            <a:ext cx="13087928" cy="1551709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sz="8000" b="1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sz="40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2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Segment Division Data </a:t>
            </a:r>
            <a:br>
              <a:rPr lang="en-US" sz="32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 As of </a:t>
            </a:r>
            <a:r>
              <a:rPr lang="en-US" sz="2800" kern="0" dirty="0">
                <a:ln w="0"/>
                <a:solidFill>
                  <a:schemeClr val="bg2">
                    <a:lumMod val="10000"/>
                  </a:schemeClr>
                </a:solidFill>
                <a:ea typeface="Roboto"/>
                <a:cs typeface="Adobe Devanagari" panose="02040503050201020203" pitchFamily="18" charset="0"/>
              </a:rPr>
              <a:t>June 30,2024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A90D5F1-84B8-4ECC-BF9A-5B0F0CA04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22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2CA3B-1935-B074-226C-FDC45E94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097" y="2990660"/>
            <a:ext cx="15856428" cy="5345267"/>
          </a:xfrm>
          <a:prstGeom prst="rect">
            <a:avLst/>
          </a:prstGeom>
          <a:ln w="25400">
            <a:solidFill>
              <a:srgbClr val="332440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96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85302673-3809-B4B4-B7AD-4463364E11FE}"/>
              </a:ext>
            </a:extLst>
          </p:cNvPr>
          <p:cNvSpPr/>
          <p:nvPr/>
        </p:nvSpPr>
        <p:spPr>
          <a:xfrm>
            <a:off x="-19050" y="1817097"/>
            <a:ext cx="18297525" cy="8988556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DB1D30F4-A315-6DFF-CE01-25517E5FD64D}"/>
              </a:ext>
            </a:extLst>
          </p:cNvPr>
          <p:cNvSpPr>
            <a:spLocks/>
          </p:cNvSpPr>
          <p:nvPr/>
        </p:nvSpPr>
        <p:spPr>
          <a:xfrm>
            <a:off x="0" y="0"/>
            <a:ext cx="18278475" cy="3055840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2230182" y="498670"/>
            <a:ext cx="13543217" cy="1825430"/>
          </a:xfrm>
          <a:prstGeom prst="rect">
            <a:avLst/>
          </a:prstGeom>
          <a:ln w="57150">
            <a:solidFill>
              <a:schemeClr val="bg2"/>
            </a:solidFill>
          </a:ln>
        </p:spPr>
        <p:txBody>
          <a:bodyPr wrap="square" lIns="0" tIns="0" rIns="0" bIns="0" anchor="t">
            <a:noAutofit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4400" kern="0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HIGHLIGHTS OF BUDGET AMENDMENT REPORT</a:t>
            </a:r>
            <a:br>
              <a:rPr lang="en-US" sz="4800" kern="0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July 29</a:t>
            </a:r>
            <a:r>
              <a:rPr lang="en-US" sz="3900" b="1" kern="0" baseline="3000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th</a:t>
            </a:r>
            <a:r>
              <a:rPr lang="en-US" sz="3900" b="1" kern="0" dirty="0">
                <a:solidFill>
                  <a:schemeClr val="bg2"/>
                </a:solidFill>
                <a:latin typeface="Roboto" panose="02000000000000000000" pitchFamily="2" charset="0"/>
                <a:ea typeface="Roboto"/>
                <a:cs typeface="Adobe Devanagari" panose="02040503050201020203" pitchFamily="18" charset="0"/>
              </a:rPr>
              <a:t> </a:t>
            </a:r>
            <a:r>
              <a:rPr lang="en-US" sz="39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Board Meeting</a:t>
            </a:r>
            <a:br>
              <a:rPr lang="en-US" sz="4400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dirty="0">
                <a:solidFill>
                  <a:schemeClr val="bg2"/>
                </a:solidFill>
                <a:ea typeface="Roboto"/>
                <a:cs typeface="Adobe Devanagari" panose="02040503050201020203" pitchFamily="18" charset="0"/>
              </a:rPr>
              <a:t>(unaudited)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286B0-BF06-4AFD-B3D0-CBC35BD5EFFC}"/>
              </a:ext>
            </a:extLst>
          </p:cNvPr>
          <p:cNvSpPr txBox="1"/>
          <p:nvPr/>
        </p:nvSpPr>
        <p:spPr>
          <a:xfrm>
            <a:off x="6705600" y="3163344"/>
            <a:ext cx="4483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>
                <a:latin typeface="+mj-lt"/>
                <a:ea typeface="Roboto" panose="02000000000000000000" pitchFamily="2" charset="0"/>
              </a:rPr>
              <a:t>Amendments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B20F6B5-18DA-49CC-B36B-CE39D6BAA2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23</a:t>
            </a:fld>
            <a:endParaRPr lang="en-US" sz="2800" b="1">
              <a:solidFill>
                <a:srgbClr val="025E3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E0EEBA-775C-7CB0-69E6-811E31B0901C}"/>
              </a:ext>
            </a:extLst>
          </p:cNvPr>
          <p:cNvSpPr/>
          <p:nvPr/>
        </p:nvSpPr>
        <p:spPr>
          <a:xfrm>
            <a:off x="4169683" y="5745235"/>
            <a:ext cx="9939108" cy="725517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 Budget Amendments for the month of July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86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3" y="3877063"/>
            <a:ext cx="14968112" cy="12664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Education Foundation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08" y="535937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June 30,2024</a:t>
            </a:r>
            <a:endParaRPr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635B4-E0B8-4A09-81F7-9BDDDBA94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210" y="433561"/>
            <a:ext cx="8043575" cy="288932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7A1829-5E57-4C4A-9173-95F12B7AC83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24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57685" cy="10287000"/>
          </a:xfrm>
          <a:custGeom>
            <a:avLst/>
            <a:gdLst/>
            <a:ahLst/>
            <a:cxnLst/>
            <a:rect l="l" t="t" r="r" b="b"/>
            <a:pathLst>
              <a:path w="11957685" h="10287000">
                <a:moveTo>
                  <a:pt x="0" y="10286999"/>
                </a:moveTo>
                <a:lnTo>
                  <a:pt x="11957065" y="10286999"/>
                </a:lnTo>
                <a:lnTo>
                  <a:pt x="11957065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45276" y="31474"/>
            <a:ext cx="6542723" cy="10287000"/>
          </a:xfrm>
          <a:custGeom>
            <a:avLst/>
            <a:gdLst/>
            <a:ahLst/>
            <a:cxnLst/>
            <a:rect l="l" t="t" r="r" b="b"/>
            <a:pathLst>
              <a:path w="6330950" h="10287000">
                <a:moveTo>
                  <a:pt x="0" y="0"/>
                </a:moveTo>
                <a:lnTo>
                  <a:pt x="6330933" y="0"/>
                </a:lnTo>
                <a:lnTo>
                  <a:pt x="6330933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2D82211-0C82-1ED7-0D4C-FAB2B3C854C1}"/>
              </a:ext>
            </a:extLst>
          </p:cNvPr>
          <p:cNvSpPr/>
          <p:nvPr/>
        </p:nvSpPr>
        <p:spPr>
          <a:xfrm>
            <a:off x="12168228" y="7160534"/>
            <a:ext cx="2526293" cy="1195948"/>
          </a:xfrm>
          <a:prstGeom prst="roundRect">
            <a:avLst/>
          </a:prstGeom>
          <a:solidFill>
            <a:schemeClr val="bg1">
              <a:lumMod val="75000"/>
              <a:alpha val="99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1521654" y="280818"/>
            <a:ext cx="9981076" cy="80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>
                <a:ln w="0"/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Statement of Financial Position</a:t>
            </a:r>
            <a:endParaRPr sz="2100">
              <a:solidFill>
                <a:srgbClr val="002060"/>
              </a:solidFill>
              <a:latin typeface="Roboto"/>
              <a:cs typeface="Roboto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4E961D4-6F2C-4850-A9D2-4748647AFF5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D1783-2AC6-44F7-82BE-9DB0AF6DEC77}"/>
              </a:ext>
            </a:extLst>
          </p:cNvPr>
          <p:cNvSpPr txBox="1"/>
          <p:nvPr/>
        </p:nvSpPr>
        <p:spPr>
          <a:xfrm>
            <a:off x="12323394" y="7281455"/>
            <a:ext cx="208753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Net Equity $427,242</a:t>
            </a: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2F862F5-AF2F-C953-F48E-EF6980B96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5530" y="1757193"/>
            <a:ext cx="8464887" cy="747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0F5CD7-3D32-043E-63EF-CCF97723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4062" y="1241128"/>
            <a:ext cx="17161883" cy="6786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75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29A2E69-0185-400B-BA55-5B1A60E666CE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66A7540-110C-409A-9935-B5D83872283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27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3ABD0-8C9E-0118-BBAC-87D7D5F772DF}"/>
              </a:ext>
            </a:extLst>
          </p:cNvPr>
          <p:cNvSpPr txBox="1"/>
          <p:nvPr/>
        </p:nvSpPr>
        <p:spPr>
          <a:xfrm>
            <a:off x="3103406" y="247486"/>
            <a:ext cx="1208118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ea typeface="+mn-lt"/>
                <a:cs typeface="+mn-lt"/>
              </a:rPr>
              <a:t>Transaction Detail by Inflow &amp; Outflow</a:t>
            </a:r>
            <a:endParaRPr lang="en-US" sz="2800" b="1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FE2EA16-D407-2F35-3E18-C040899E1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904" y="1918749"/>
            <a:ext cx="15911943" cy="456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814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6B464A30-8A9E-E609-DABE-BE45DEC83D03}"/>
              </a:ext>
            </a:extLst>
          </p:cNvPr>
          <p:cNvSpPr/>
          <p:nvPr/>
        </p:nvSpPr>
        <p:spPr>
          <a:xfrm>
            <a:off x="-410" y="8870315"/>
            <a:ext cx="18642156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E9498A7-6688-AF98-FBEA-77768C47FAB8}"/>
              </a:ext>
            </a:extLst>
          </p:cNvPr>
          <p:cNvSpPr/>
          <p:nvPr/>
        </p:nvSpPr>
        <p:spPr>
          <a:xfrm>
            <a:off x="2054" y="0"/>
            <a:ext cx="18639692" cy="8870315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46EBFB-2CB8-4E07-9A4A-6ADB14ED76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28</a:t>
            </a:fld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B9EC9-6D6C-41EA-A8F8-3EE58E6CF845}"/>
              </a:ext>
            </a:extLst>
          </p:cNvPr>
          <p:cNvSpPr txBox="1"/>
          <p:nvPr/>
        </p:nvSpPr>
        <p:spPr>
          <a:xfrm>
            <a:off x="1139815" y="411583"/>
            <a:ext cx="15692907" cy="844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485775" algn="ctr">
              <a:lnSpc>
                <a:spcPct val="108100"/>
              </a:lnSpc>
              <a:spcBef>
                <a:spcPts val="95"/>
              </a:spcBef>
            </a:pPr>
            <a:r>
              <a:rPr lang="en-US" sz="4800" b="1" spc="-40">
                <a:solidFill>
                  <a:srgbClr val="002060"/>
                </a:solidFill>
                <a:latin typeface="Roboto"/>
                <a:cs typeface="Roboto"/>
              </a:rPr>
              <a:t>Balances Per Program </a:t>
            </a:r>
            <a:endParaRPr lang="en-US" sz="4800">
              <a:solidFill>
                <a:srgbClr val="002060"/>
              </a:solidFill>
              <a:latin typeface="Roboto"/>
              <a:cs typeface="Robot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73B38D-B933-2DC4-463F-C5252359B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858" y="2133982"/>
            <a:ext cx="16030864" cy="5858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69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659944" y="2614978"/>
            <a:ext cx="14968112" cy="265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100"/>
              </a:spcBef>
            </a:pPr>
            <a:r>
              <a:rPr lang="en-US" spc="-5">
                <a:solidFill>
                  <a:schemeClr val="bg2">
                    <a:lumMod val="10000"/>
                  </a:schemeClr>
                </a:solidFill>
              </a:rPr>
              <a:t>PFC &amp; Lease Revenue Projects Update</a:t>
            </a:r>
            <a:endParaRPr spc="-5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710" y="5568937"/>
            <a:ext cx="11244580" cy="63504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07100"/>
              </a:lnSpc>
              <a:spcBef>
                <a:spcPts val="100"/>
              </a:spcBef>
            </a:pPr>
            <a:r>
              <a:rPr lang="en-US" sz="4000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June 30,2024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ED09966-D263-4E92-B54E-B8AFE563D70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29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7D19C-81FB-0A90-E3E3-CA660574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571453"/>
            <a:ext cx="5235148" cy="1426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4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531046"/>
            <a:ext cx="91103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b="1" spc="40">
                <a:solidFill>
                  <a:srgbClr val="3324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oboto"/>
              </a:rPr>
              <a:t>Posted on Our Website</a:t>
            </a:r>
            <a:endParaRPr sz="6000">
              <a:solidFill>
                <a:srgbClr val="3324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1824551"/>
            <a:ext cx="20345399" cy="2934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Finance / Monthly Finance Reports (hcde-texas.org)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endParaRPr lang="en-US" sz="4400" b="1" spc="-5">
              <a:solidFill>
                <a:srgbClr val="332440"/>
              </a:solidFill>
              <a:latin typeface="Roboto"/>
              <a:cs typeface="Roboto"/>
            </a:endParaRP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spc="-5">
                <a:solidFill>
                  <a:srgbClr val="332440"/>
                </a:solidFill>
                <a:latin typeface="Roboto"/>
                <a:cs typeface="Roboto"/>
              </a:rPr>
              <a:t>Linked from State Comptroller’s website</a:t>
            </a:r>
          </a:p>
          <a:p>
            <a:pPr marL="12700" marR="2479675">
              <a:lnSpc>
                <a:spcPct val="107800"/>
              </a:lnSpc>
              <a:spcBef>
                <a:spcPts val="100"/>
              </a:spcBef>
            </a:pPr>
            <a:r>
              <a:rPr lang="en-US" sz="4400" b="1" u="sng" spc="-5">
                <a:solidFill>
                  <a:srgbClr val="332440"/>
                </a:solidFill>
                <a:latin typeface="Roboto"/>
                <a:cs typeface="Roboto"/>
              </a:rPr>
              <a:t>http://www.texastransparency.org/local/schools.php</a:t>
            </a:r>
          </a:p>
        </p:txBody>
      </p:sp>
      <p:sp>
        <p:nvSpPr>
          <p:cNvPr id="5" name="object 5"/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A3A6607-E0D7-4084-B067-A85DE7F7AD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9F5E60-5036-EDE2-14EF-90EF0F84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064" y="5115281"/>
            <a:ext cx="3387634" cy="3742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E5150-BDCF-8142-4B78-0B56045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19" y="5143500"/>
            <a:ext cx="3230880" cy="37247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52823D-78AF-E4CB-ED65-6149B1E49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85584" y="5115281"/>
            <a:ext cx="3387634" cy="3738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7815" y="977837"/>
            <a:ext cx="6505575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launch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industry's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first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collaboration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feature</a:t>
            </a:r>
            <a:endParaRPr sz="1600">
              <a:latin typeface="Roboto"/>
              <a:cs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04AFB-6D90-40FA-8A52-8E7EB8B0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66" y="566198"/>
            <a:ext cx="7515333" cy="8865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5E6C5A-A6AB-4E54-85CB-600FEB0CF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5865" y="3267861"/>
            <a:ext cx="9180624" cy="6230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616299-A577-440D-B198-F5DB6CAE2EB7}"/>
              </a:ext>
            </a:extLst>
          </p:cNvPr>
          <p:cNvSpPr/>
          <p:nvPr/>
        </p:nvSpPr>
        <p:spPr>
          <a:xfrm>
            <a:off x="9298577" y="342900"/>
            <a:ext cx="7315200" cy="2514600"/>
          </a:xfrm>
          <a:prstGeom prst="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Small Business</a:t>
            </a:r>
            <a:b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400">
                <a:ln>
                  <a:solidFill>
                    <a:srgbClr val="025E32"/>
                  </a:solidFill>
                </a:ln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Program for construction</a:t>
            </a:r>
            <a:endParaRPr lang="en-US" sz="4400">
              <a:ln>
                <a:solidFill>
                  <a:srgbClr val="025E32"/>
                </a:solidFill>
              </a:ln>
              <a:solidFill>
                <a:srgbClr val="025E3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5D28D285-A4B4-4CC9-91AD-03CEC61821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25E32"/>
                </a:solidFill>
              </a:rPr>
              <a:t>30</a:t>
            </a:fld>
            <a:endParaRPr lang="en-US" sz="2800" b="1">
              <a:solidFill>
                <a:srgbClr val="025E3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3A7148F-382B-4A9D-B1E1-DD43360040EC}"/>
              </a:ext>
            </a:extLst>
          </p:cNvPr>
          <p:cNvSpPr txBox="1"/>
          <p:nvPr/>
        </p:nvSpPr>
        <p:spPr>
          <a:xfrm>
            <a:off x="11658600" y="3086100"/>
            <a:ext cx="5943600" cy="2826306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June 30,2024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A7376B6-ECDF-4EF8-B9B8-3DAED85C12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31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DF013-F1FF-4C40-AF1E-A00BEFABFBE9}"/>
              </a:ext>
            </a:extLst>
          </p:cNvPr>
          <p:cNvSpPr txBox="1"/>
          <p:nvPr/>
        </p:nvSpPr>
        <p:spPr>
          <a:xfrm>
            <a:off x="1263831" y="128256"/>
            <a:ext cx="15972609" cy="2328600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East School Contract $12,358,000 Awarded and Signed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Adult Ed Center Contract $15,121,000 awarded on Oct 2021 Board Mtg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HP East Contract $7,271,000 awarded on Nov 2021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Pending Architect Assignment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04EF08-F216-4399-9A19-757B9A94B2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776C11E7-27A1-4E5E-C1EC-FD314410E6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940" y="2905240"/>
            <a:ext cx="7963172" cy="6915654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5C0595-C4A3-61B9-F6E1-63D27CF95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FA41B0-7D34-F530-F753-EED2E7F80855}"/>
              </a:ext>
            </a:extLst>
          </p:cNvPr>
          <p:cNvSpPr txBox="1"/>
          <p:nvPr/>
        </p:nvSpPr>
        <p:spPr>
          <a:xfrm>
            <a:off x="11658600" y="3536345"/>
            <a:ext cx="5943600" cy="2145268"/>
          </a:xfrm>
          <a:prstGeom prst="roundRect">
            <a:avLst/>
          </a:prstGeom>
          <a:ln w="57150" cap="flat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Cash Balance – 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2024 Maintenance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cs typeface="Adobe Devanagari" panose="02040503050201020203" pitchFamily="18" charset="0"/>
              </a:rPr>
              <a:t>As of June 30,2024</a:t>
            </a:r>
            <a:endParaRPr lang="en-US" sz="4000" b="1" dirty="0">
              <a:solidFill>
                <a:srgbClr val="025E32"/>
              </a:solidFill>
              <a:ea typeface="Calibri"/>
              <a:cs typeface="Adobe Devanagari" panose="02040503050201020203" pitchFamily="18" charset="0"/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B33A0FE-D4A7-E23D-356D-27D8F4CF9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32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7B9F3-19A4-9EEF-B6E0-233073109C3F}"/>
              </a:ext>
            </a:extLst>
          </p:cNvPr>
          <p:cNvSpPr txBox="1"/>
          <p:nvPr/>
        </p:nvSpPr>
        <p:spPr>
          <a:xfrm>
            <a:off x="1263831" y="128256"/>
            <a:ext cx="15972609" cy="2862322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bg2">
                <a:lumMod val="10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AB West $333,000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HS Barrett Station $470,000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Fortis Academy  $650,000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Irvington – $9,860,000 March 2024 Board Mtg </a:t>
            </a:r>
          </a:p>
          <a:p>
            <a:r>
              <a:rPr lang="en-US" sz="3600">
                <a:solidFill>
                  <a:srgbClr val="025E3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Oak - $5,000,000 March 2024 Board Mtg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14:cNvPr>
              <p14:cNvContentPartPr/>
              <p14:nvPr/>
            </p14:nvContentPartPr>
            <p14:xfrm>
              <a:off x="9443745" y="894327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27FBF01-FC3B-42C5-1DA1-96A7774B35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89745" y="8889277"/>
                <a:ext cx="108000" cy="10818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6">
            <a:extLst>
              <a:ext uri="{FF2B5EF4-FFF2-40B4-BE49-F238E27FC236}">
                <a16:creationId xmlns:a16="http://schemas.microsoft.com/office/drawing/2014/main" id="{8133CAF6-4A14-7D17-DF4F-F3387F9240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618" y="3501970"/>
            <a:ext cx="7326367" cy="6064940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3780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8C995EA-C654-BBF5-7495-E0EE653D23A8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Project Acquisition Account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C200A3C-B746-4FA5-8100-EB6B715A9A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33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9B31C0-2528-17F3-ED13-DEA8AD74B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914" y="2352721"/>
            <a:ext cx="15307293" cy="6379147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161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8420AE4-0668-C7C0-C93E-A275D49DB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4A74443E-25F5-B590-F87E-B12A599B41E5}"/>
              </a:ext>
            </a:extLst>
          </p:cNvPr>
          <p:cNvSpPr/>
          <p:nvPr/>
        </p:nvSpPr>
        <p:spPr>
          <a:xfrm>
            <a:off x="2054" y="0"/>
            <a:ext cx="18303311" cy="9081331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94FB03-F9CB-CD1A-3D44-21332FDFC631}"/>
              </a:ext>
            </a:extLst>
          </p:cNvPr>
          <p:cNvSpPr txBox="1"/>
          <p:nvPr/>
        </p:nvSpPr>
        <p:spPr>
          <a:xfrm>
            <a:off x="1460297" y="244929"/>
            <a:ext cx="14441130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Income Statement– 2024 MNT NOTES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30,2024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455E62C-D9C2-1739-540A-6EE6220732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34</a:t>
            </a:fld>
            <a:endParaRPr lang="en-US" sz="2800" b="1">
              <a:solidFill>
                <a:schemeClr val="bg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AACA5A-4FFB-365A-35E1-3A87F909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733" y="2547618"/>
            <a:ext cx="14761002" cy="6186146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6640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485411-A50C-BA2D-FD57-C61AB3BEF67C}"/>
              </a:ext>
            </a:extLst>
          </p:cNvPr>
          <p:cNvSpPr/>
          <p:nvPr/>
        </p:nvSpPr>
        <p:spPr>
          <a:xfrm>
            <a:off x="0" y="1"/>
            <a:ext cx="18288000" cy="886968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 anchor="t"/>
          <a:lstStyle/>
          <a:p>
            <a:r>
              <a:rPr lang="en-US" sz="4400" b="1">
                <a:latin typeface="Roboto"/>
                <a:ea typeface="Roboto"/>
                <a:cs typeface="Adobe Devanagari" panose="02040503050201020203" pitchFamily="18" charset="0"/>
              </a:rPr>
              <a:t>				</a:t>
            </a:r>
          </a:p>
          <a:p>
            <a:pPr algn="ctr"/>
            <a:endParaRPr lang="en-US" sz="4400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A7B6F-5105-16A5-4DB6-51FE613833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804" y="249806"/>
            <a:ext cx="12210292" cy="1464231"/>
          </a:xfrm>
          <a:prstGeom prst="round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025E32"/>
                </a:solidFill>
                <a:ea typeface="Roboto"/>
                <a:cs typeface="Adobe Devanagari" panose="02040503050201020203" pitchFamily="18" charset="0"/>
              </a:rPr>
              <a:t>Irvington Renovation </a:t>
            </a:r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– Funds by Source</a:t>
            </a:r>
          </a:p>
          <a:p>
            <a:pPr algn="ctr"/>
            <a:r>
              <a:rPr lang="en-US" sz="4000" b="1" dirty="0">
                <a:solidFill>
                  <a:srgbClr val="025E32"/>
                </a:solidFill>
                <a:latin typeface="Roboto"/>
                <a:ea typeface="Roboto"/>
                <a:cs typeface="Adobe Devanagari" panose="02040503050201020203" pitchFamily="18" charset="0"/>
              </a:rPr>
              <a:t>As of June 30,2024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1AEC86-C912-2A4E-A0EA-77F80AA6AB13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35</a:t>
            </a:fld>
            <a:endParaRPr lang="en-US" sz="2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99178-BBC8-877D-FEC3-897A0816E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540" y="3923868"/>
            <a:ext cx="15212291" cy="3747495"/>
          </a:xfrm>
          <a:prstGeom prst="rect">
            <a:avLst/>
          </a:prstGeom>
          <a:ln w="76200">
            <a:solidFill>
              <a:srgbClr val="025E3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155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6680" y="-2476"/>
            <a:ext cx="18394680" cy="10289476"/>
            <a:chOff x="-106680" y="11"/>
            <a:chExt cx="18394680" cy="10289476"/>
          </a:xfrm>
          <a:solidFill>
            <a:schemeClr val="bg2"/>
          </a:solidFill>
        </p:grpSpPr>
        <p:pic>
          <p:nvPicPr>
            <p:cNvPr id="3" name="object 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-106680" y="11"/>
              <a:ext cx="18394680" cy="102869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411" y="8870262"/>
              <a:ext cx="18278475" cy="1419225"/>
            </a:xfrm>
            <a:custGeom>
              <a:avLst/>
              <a:gdLst/>
              <a:ahLst/>
              <a:cxnLst/>
              <a:rect l="l" t="t" r="r" b="b"/>
              <a:pathLst>
                <a:path w="18278475" h="1419225">
                  <a:moveTo>
                    <a:pt x="18278473" y="1419224"/>
                  </a:moveTo>
                  <a:lnTo>
                    <a:pt x="0" y="1419224"/>
                  </a:lnTo>
                  <a:lnTo>
                    <a:pt x="0" y="0"/>
                  </a:lnTo>
                  <a:lnTo>
                    <a:pt x="18278473" y="0"/>
                  </a:lnTo>
                  <a:lnTo>
                    <a:pt x="18278473" y="141922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659943" y="162535"/>
            <a:ext cx="15485057" cy="953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800"/>
              </a:lnSpc>
              <a:spcBef>
                <a:spcPts val="100"/>
              </a:spcBef>
            </a:pPr>
            <a:r>
              <a:rPr lang="en-US" sz="6000" b="1" spc="-5">
                <a:latin typeface="Roboto"/>
                <a:cs typeface="Roboto"/>
              </a:rPr>
              <a:t>Capital Program Proposal from Aug 3, 2020</a:t>
            </a:r>
            <a:endParaRPr sz="6000">
              <a:latin typeface="Roboto"/>
              <a:cs typeface="Robo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18A68F-196E-4E7F-8CF0-0402426E5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87581"/>
              </p:ext>
            </p:extLst>
          </p:nvPr>
        </p:nvGraphicFramePr>
        <p:xfrm>
          <a:off x="582447" y="2171700"/>
          <a:ext cx="17123103" cy="6249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9265727" imgH="5210109" progId="Excel.Sheet.12">
                  <p:link updateAutomatic="1"/>
                </p:oleObj>
              </mc:Choice>
              <mc:Fallback>
                <p:oleObj name="Worksheet" r:id="rId6" imgW="19265727" imgH="5210109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18A68F-196E-4E7F-8CF0-0402426E5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447" y="2171700"/>
                        <a:ext cx="17123103" cy="624902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0">
                        <a:solidFill>
                          <a:srgbClr val="025E3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54E4E28-E8A9-4F29-8387-FDCC22E520B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36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9BF7D-FAE3-4989-BE4D-DCF8521A03A5}"/>
              </a:ext>
            </a:extLst>
          </p:cNvPr>
          <p:cNvSpPr txBox="1"/>
          <p:nvPr/>
        </p:nvSpPr>
        <p:spPr>
          <a:xfrm>
            <a:off x="17046063" y="9315777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pPr/>
              <a:t>36</a:t>
            </a:fld>
            <a:endParaRPr lang="en-US" sz="2800"/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00BEE1-5862-418A-8D13-E44497D384D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175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0050" y="7447838"/>
            <a:ext cx="16755392" cy="2700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3200" b="1">
                <a:latin typeface="+mj-lt"/>
                <a:ea typeface="Roboto" panose="02000000000000000000" pitchFamily="2" charset="0"/>
              </a:rPr>
              <a:t>Note:  The Total Public Notice was $54,000,000. (</a:t>
            </a:r>
            <a:r>
              <a:rPr lang="en-US" sz="3200" b="1">
                <a:highlight>
                  <a:srgbClr val="00FFFF"/>
                </a:highlight>
                <a:latin typeface="+mj-lt"/>
                <a:ea typeface="Roboto" panose="02000000000000000000" pitchFamily="2" charset="0"/>
              </a:rPr>
              <a:t>$35,000,000 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for Revenue bonds and </a:t>
            </a:r>
            <a:r>
              <a:rPr lang="en-US" sz="3200" b="1">
                <a:highlight>
                  <a:srgbClr val="00FF00"/>
                </a:highlight>
                <a:latin typeface="+mj-lt"/>
                <a:ea typeface="Roboto" panose="02000000000000000000" pitchFamily="2" charset="0"/>
              </a:rPr>
              <a:t>$19,000,000</a:t>
            </a:r>
            <a:r>
              <a:rPr lang="en-US" sz="3200" b="1">
                <a:latin typeface="+mj-lt"/>
                <a:ea typeface="Roboto" panose="02000000000000000000" pitchFamily="2" charset="0"/>
              </a:rPr>
              <a:t> for Maintenance Notes) on August 10, 2020. A transfer of $1,350,000 plus $50,000 in reimbursable expenditures was made from AB East to allocate Program Manager costs to establish the budgets. </a:t>
            </a:r>
          </a:p>
          <a:p>
            <a:pPr marL="12700" marR="5080">
              <a:lnSpc>
                <a:spcPct val="116100"/>
              </a:lnSpc>
              <a:spcBef>
                <a:spcPts val="2985"/>
              </a:spcBef>
            </a:pPr>
            <a:r>
              <a:rPr lang="en-US" sz="2400" b="1" spc="20">
                <a:solidFill>
                  <a:srgbClr val="13110E"/>
                </a:solidFill>
                <a:latin typeface="Roboto"/>
                <a:cs typeface="Roboto"/>
              </a:rPr>
              <a:t>Based on Pricing the principal amount will vary due to the premium projected in the bond sale. Revenues Bonds estimated at $27,730,000 and Maintenance Notes for $13,695,000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9336" y="1740838"/>
            <a:ext cx="5975350" cy="890269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0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2100" b="1" spc="7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25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2100" b="1" spc="8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2100" b="1" spc="30">
                <a:solidFill>
                  <a:srgbClr val="13110E"/>
                </a:solidFill>
                <a:latin typeface="Roboto"/>
                <a:cs typeface="Roboto"/>
              </a:rPr>
              <a:t>devices</a:t>
            </a:r>
            <a:endParaRPr sz="21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This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is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our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plan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as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we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build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>
                <a:solidFill>
                  <a:srgbClr val="13110E"/>
                </a:solidFill>
                <a:latin typeface="Roboto"/>
                <a:cs typeface="Roboto"/>
              </a:rPr>
              <a:t>a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product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accessible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15">
                <a:solidFill>
                  <a:srgbClr val="13110E"/>
                </a:solidFill>
                <a:latin typeface="Roboto"/>
                <a:cs typeface="Roboto"/>
              </a:rPr>
              <a:t>on</a:t>
            </a:r>
            <a:r>
              <a:rPr sz="1600" spc="55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0">
                <a:solidFill>
                  <a:srgbClr val="13110E"/>
                </a:solidFill>
                <a:latin typeface="Roboto"/>
                <a:cs typeface="Roboto"/>
              </a:rPr>
              <a:t>all</a:t>
            </a:r>
            <a:r>
              <a:rPr sz="1600" spc="60">
                <a:solidFill>
                  <a:srgbClr val="13110E"/>
                </a:solidFill>
                <a:latin typeface="Roboto"/>
                <a:cs typeface="Roboto"/>
              </a:rPr>
              <a:t> </a:t>
            </a:r>
            <a:r>
              <a:rPr sz="1600" spc="25">
                <a:solidFill>
                  <a:srgbClr val="13110E"/>
                </a:solidFill>
                <a:latin typeface="Roboto"/>
                <a:cs typeface="Roboto"/>
              </a:rPr>
              <a:t>devices.</a:t>
            </a:r>
            <a:endParaRPr sz="1600">
              <a:latin typeface="Roboto"/>
              <a:cs typeface="Roboto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0417751F-A99E-4E75-96B3-AD357B9FD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577117"/>
              </p:ext>
            </p:extLst>
          </p:nvPr>
        </p:nvGraphicFramePr>
        <p:xfrm>
          <a:off x="304800" y="1446220"/>
          <a:ext cx="17487900" cy="593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925">
                  <a:extLst>
                    <a:ext uri="{9D8B030D-6E8A-4147-A177-3AD203B41FA5}">
                      <a16:colId xmlns:a16="http://schemas.microsoft.com/office/drawing/2014/main" val="3073803767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541427594"/>
                    </a:ext>
                  </a:extLst>
                </a:gridCol>
                <a:gridCol w="2044040">
                  <a:extLst>
                    <a:ext uri="{9D8B030D-6E8A-4147-A177-3AD203B41FA5}">
                      <a16:colId xmlns:a16="http://schemas.microsoft.com/office/drawing/2014/main" val="3829672187"/>
                    </a:ext>
                  </a:extLst>
                </a:gridCol>
                <a:gridCol w="2725387">
                  <a:extLst>
                    <a:ext uri="{9D8B030D-6E8A-4147-A177-3AD203B41FA5}">
                      <a16:colId xmlns:a16="http://schemas.microsoft.com/office/drawing/2014/main" val="1738128362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3636754008"/>
                    </a:ext>
                  </a:extLst>
                </a:gridCol>
                <a:gridCol w="2573977">
                  <a:extLst>
                    <a:ext uri="{9D8B030D-6E8A-4147-A177-3AD203B41FA5}">
                      <a16:colId xmlns:a16="http://schemas.microsoft.com/office/drawing/2014/main" val="733138899"/>
                    </a:ext>
                  </a:extLst>
                </a:gridCol>
                <a:gridCol w="2876797">
                  <a:extLst>
                    <a:ext uri="{9D8B030D-6E8A-4147-A177-3AD203B41FA5}">
                      <a16:colId xmlns:a16="http://schemas.microsoft.com/office/drawing/2014/main" val="3131453240"/>
                    </a:ext>
                  </a:extLst>
                </a:gridCol>
              </a:tblGrid>
              <a:tr h="1200269"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Substantial Completion Date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Project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Maintenance Notes Projected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>
                          <a:solidFill>
                            <a:schemeClr val="bg1"/>
                          </a:solidFill>
                        </a:rPr>
                        <a:t>Revenue Bonds Proceeds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General Funds </a:t>
                      </a:r>
                    </a:p>
                    <a:p>
                      <a:pPr algn="ctr"/>
                      <a:r>
                        <a:rPr lang="en-US" sz="2500"/>
                        <a:t>Use of Fund Bal.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Interest Earnings Projection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971003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Reagan Adm Bldg.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Feb  9,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$ 8,365,500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3007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Adult Ed Building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$18,358,750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$ 3,659,000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$12,728,598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$101,153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61082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HP East Middle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Oct 25,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$7,916,645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$ 1,089,500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$4,909,645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$1,870,000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$47,500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99968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r>
                        <a:rPr lang="en-US" sz="2500"/>
                        <a:t>Ab East 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Aug 16,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$17,805,875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$ 2,759,000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$12,943,640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103,235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340"/>
                  </a:ext>
                </a:extLst>
              </a:tr>
              <a:tr h="453435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$52,446,770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$15,873,000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$30,581,882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$5,740,000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/>
                        <a:t>$251,888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15876"/>
                  </a:ext>
                </a:extLst>
              </a:tr>
              <a:tr h="826852"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Closed on</a:t>
                      </a:r>
                    </a:p>
                    <a:p>
                      <a:r>
                        <a:rPr lang="en-US" sz="2500"/>
                        <a:t> 12-2-20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/>
                        <a:t>Invested in pools.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5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717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14:cNvPr>
              <p14:cNvContentPartPr/>
              <p14:nvPr/>
            </p14:nvContentPartPr>
            <p14:xfrm>
              <a:off x="2254024" y="992019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F8D78C-6E59-4A27-93EE-3AF2FD9EA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00024" y="98121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14:cNvPr>
              <p14:cNvContentPartPr/>
              <p14:nvPr/>
            </p14:nvContentPartPr>
            <p14:xfrm>
              <a:off x="2248264" y="9781230"/>
              <a:ext cx="1850400" cy="290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ED17AD-444C-4AA2-B0BA-11A777CAA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4264" y="9673230"/>
                <a:ext cx="195804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14:cNvPr>
              <p14:cNvContentPartPr/>
              <p14:nvPr/>
            </p14:nvContentPartPr>
            <p14:xfrm>
              <a:off x="7965784" y="997023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85183E5-9056-4395-B9E2-461A918D5DA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11784" y="98622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14:cNvPr>
              <p14:cNvContentPartPr/>
              <p14:nvPr/>
            </p14:nvContentPartPr>
            <p14:xfrm>
              <a:off x="7876144" y="9794550"/>
              <a:ext cx="1873440" cy="28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93C7A3-8888-48F9-B9BC-F83E81FF33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22144" y="9686550"/>
                <a:ext cx="198108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14:cNvPr>
              <p14:cNvContentPartPr/>
              <p14:nvPr/>
            </p14:nvContentPartPr>
            <p14:xfrm>
              <a:off x="2367064" y="9981750"/>
              <a:ext cx="1271880" cy="8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B909844-B8CC-4B3F-84C1-62D9549D8C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13064" y="9873750"/>
                <a:ext cx="137952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14:cNvPr>
              <p14:cNvContentPartPr/>
              <p14:nvPr/>
            </p14:nvContentPartPr>
            <p14:xfrm>
              <a:off x="2404504" y="10031430"/>
              <a:ext cx="1607760" cy="51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4DDB878-DF26-43B5-9F5B-96C1DBFF77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0504" y="9924175"/>
                <a:ext cx="1715400" cy="265993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0D8388B-A69A-439D-83AD-363B4FD4934D}"/>
              </a:ext>
            </a:extLst>
          </p:cNvPr>
          <p:cNvSpPr txBox="1"/>
          <p:nvPr/>
        </p:nvSpPr>
        <p:spPr>
          <a:xfrm>
            <a:off x="3229261" y="316410"/>
            <a:ext cx="14630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2020 Projected Capital Improvement Program</a:t>
            </a:r>
            <a:endParaRPr lang="en-US" sz="4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28F12BE-1981-43A7-8031-E7183408AD3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rgbClr val="002060"/>
                </a:solidFill>
              </a:rPr>
              <a:t>37</a:t>
            </a:fld>
            <a:endParaRPr lang="en-US" sz="2800" b="1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32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37" y="1"/>
            <a:ext cx="18288000" cy="10172700"/>
          </a:xfrm>
          <a:custGeom>
            <a:avLst/>
            <a:gdLst/>
            <a:ahLst/>
            <a:cxnLst/>
            <a:rect l="l" t="t" r="r" b="b"/>
            <a:pathLst>
              <a:path w="18288000" h="8870315">
                <a:moveTo>
                  <a:pt x="0" y="8870251"/>
                </a:moveTo>
                <a:lnTo>
                  <a:pt x="18287998" y="8870251"/>
                </a:lnTo>
                <a:lnTo>
                  <a:pt x="18287998" y="0"/>
                </a:lnTo>
                <a:lnTo>
                  <a:pt x="0" y="0"/>
                </a:lnTo>
                <a:lnTo>
                  <a:pt x="0" y="887025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11" y="8870250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6780D9-CE70-4358-8862-C809CB850FDA}"/>
              </a:ext>
            </a:extLst>
          </p:cNvPr>
          <p:cNvSpPr txBox="1"/>
          <p:nvPr/>
        </p:nvSpPr>
        <p:spPr>
          <a:xfrm>
            <a:off x="1923435" y="114300"/>
            <a:ext cx="14441130" cy="783193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</a:p>
        </p:txBody>
      </p:sp>
      <p:sp>
        <p:nvSpPr>
          <p:cNvPr id="6" name="object 187">
            <a:extLst>
              <a:ext uri="{FF2B5EF4-FFF2-40B4-BE49-F238E27FC236}">
                <a16:creationId xmlns:a16="http://schemas.microsoft.com/office/drawing/2014/main" id="{68432409-01C8-4D86-AF74-5C991354163D}"/>
              </a:ext>
            </a:extLst>
          </p:cNvPr>
          <p:cNvSpPr txBox="1"/>
          <p:nvPr/>
        </p:nvSpPr>
        <p:spPr>
          <a:xfrm>
            <a:off x="0" y="1606547"/>
            <a:ext cx="18211800" cy="356559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I certify that the foregoing information is true and accurate to the best of my knowledge.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Jesus J. Amezcua, RTSBA,CPA, Ph.D., CPFIM, Asst. Supt. for Business Support Services</a:t>
            </a:r>
          </a:p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lang="en-US" sz="4000" b="1" spc="25">
                <a:solidFill>
                  <a:srgbClr val="13110E"/>
                </a:solidFill>
                <a:cs typeface="Roboto"/>
              </a:rPr>
              <a:t>/s/ Marcia Leiva, Chief Accounting Officer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7F591-E2A6-41E6-A092-16CBEDC54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591300"/>
            <a:ext cx="3087549" cy="11066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F8513E-279E-424E-8913-175AB139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9200" y="6329898"/>
            <a:ext cx="4061766" cy="1106649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DA93BD3-2C1D-4AA4-AFE4-69ABDB4D50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dirty="0" smtClean="0">
                <a:solidFill>
                  <a:schemeClr val="bg2"/>
                </a:solidFill>
              </a:rPr>
              <a:t>38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8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E3415BF1-CE40-07C5-D403-84068760B9E8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2E37619-744F-9269-125E-645D2FB58026}"/>
              </a:ext>
            </a:extLst>
          </p:cNvPr>
          <p:cNvSpPr/>
          <p:nvPr/>
        </p:nvSpPr>
        <p:spPr>
          <a:xfrm>
            <a:off x="1036288" y="5067336"/>
            <a:ext cx="5638801" cy="462112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-86257" y="2374564"/>
            <a:ext cx="8391926" cy="199541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INTERIM FINANCIAL REPORT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(unaudited) </a:t>
            </a:r>
            <a:b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GENERAL FUND</a:t>
            </a:r>
          </a:p>
          <a:p>
            <a:pPr marL="12700" algn="ctr">
              <a:spcBef>
                <a:spcPts val="100"/>
              </a:spcBef>
            </a:pPr>
            <a:r>
              <a:rPr lang="en-US" sz="3200" b="1" spc="60" dirty="0">
                <a:solidFill>
                  <a:srgbClr val="332440"/>
                </a:solidFill>
                <a:latin typeface="Roboto"/>
                <a:cs typeface="Roboto"/>
              </a:rPr>
              <a:t>Balance Sheet as of </a:t>
            </a:r>
            <a:r>
              <a:rPr lang="en-US" sz="3200" b="1" spc="60" dirty="0">
                <a:solidFill>
                  <a:srgbClr val="332440"/>
                </a:solidFill>
                <a:latin typeface="Roboto"/>
              </a:rPr>
              <a:t>June 30,2024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A411D-855D-49DA-811F-63092727A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197353"/>
            <a:ext cx="5166360" cy="140596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55A8FC9-83B9-4B62-9504-5A7D8E12C1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01159" y="975247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4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C7921-000B-4411-B6E8-5E583C1BE2AA}"/>
              </a:ext>
            </a:extLst>
          </p:cNvPr>
          <p:cNvSpPr txBox="1"/>
          <p:nvPr/>
        </p:nvSpPr>
        <p:spPr>
          <a:xfrm>
            <a:off x="1557739" y="5361963"/>
            <a:ext cx="4500895" cy="4031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u="sng" dirty="0">
                <a:solidFill>
                  <a:srgbClr val="332440"/>
                </a:solidFill>
              </a:rPr>
              <a:t>Total Assets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$ 44,775,195</a:t>
            </a:r>
          </a:p>
          <a:p>
            <a:endParaRPr lang="en-US" sz="2000" b="1" dirty="0">
              <a:solidFill>
                <a:srgbClr val="332440"/>
              </a:solidFill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Liabilities</a:t>
            </a:r>
            <a:r>
              <a:rPr lang="en-US" sz="3600" dirty="0">
                <a:solidFill>
                  <a:srgbClr val="332440"/>
                </a:solidFill>
              </a:rPr>
              <a:t>:   </a:t>
            </a:r>
          </a:p>
          <a:p>
            <a:r>
              <a:rPr lang="en-US" sz="3600" b="1" dirty="0">
                <a:solidFill>
                  <a:srgbClr val="332440"/>
                </a:solidFill>
              </a:rPr>
              <a:t>		$ 2,716,637</a:t>
            </a:r>
          </a:p>
          <a:p>
            <a:endParaRPr lang="en-US" sz="2000" b="1" dirty="0">
              <a:solidFill>
                <a:srgbClr val="332440"/>
              </a:solidFill>
              <a:ea typeface="Calibri"/>
              <a:cs typeface="Calibri"/>
            </a:endParaRPr>
          </a:p>
          <a:p>
            <a:r>
              <a:rPr lang="en-US" sz="3600" u="sng" dirty="0">
                <a:solidFill>
                  <a:srgbClr val="332440"/>
                </a:solidFill>
              </a:rPr>
              <a:t>Total Fund Equity</a:t>
            </a:r>
            <a:r>
              <a:rPr lang="en-US" sz="3600" dirty="0">
                <a:solidFill>
                  <a:srgbClr val="33244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332440"/>
                </a:solidFill>
              </a:rPr>
              <a:t>		</a:t>
            </a:r>
            <a:r>
              <a:rPr lang="en-US" sz="3600" b="1" dirty="0">
                <a:solidFill>
                  <a:srgbClr val="332440"/>
                </a:solidFill>
              </a:rPr>
              <a:t>$ 41,532,025</a:t>
            </a:r>
            <a:endParaRPr lang="en-US" sz="3200" b="1" dirty="0">
              <a:solidFill>
                <a:srgbClr val="33244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D0933-67A1-F181-262F-E25ECD70E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2187" y="506112"/>
            <a:ext cx="8937147" cy="8674290"/>
          </a:xfrm>
          <a:prstGeom prst="rect">
            <a:avLst/>
          </a:prstGeom>
          <a:ln w="63500" cap="rnd">
            <a:solidFill>
              <a:srgbClr val="332440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4AFB13AD-BDB8-729F-E16E-E45094A164DA}"/>
              </a:ext>
            </a:extLst>
          </p:cNvPr>
          <p:cNvSpPr/>
          <p:nvPr/>
        </p:nvSpPr>
        <p:spPr>
          <a:xfrm>
            <a:off x="-9411" y="8857297"/>
            <a:ext cx="18278475" cy="1419225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600" y="342900"/>
            <a:ext cx="12665657" cy="1490152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INTERIM FINANCIAL REPORT (unaudited)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ASST. SUPERINTENDENT FOR BUSINESS SERVICES MESSAGE</a:t>
            </a:r>
            <a:br>
              <a:rPr lang="en-US" sz="3200" b="1" spc="40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</a:br>
            <a:r>
              <a:rPr lang="en-US" sz="3200" b="1" spc="40" dirty="0">
                <a:solidFill>
                  <a:schemeClr val="bg2">
                    <a:lumMod val="10000"/>
                  </a:schemeClr>
                </a:solidFill>
              </a:rPr>
              <a:t>As of June 30,2024</a:t>
            </a:r>
            <a:endParaRPr sz="3200" dirty="0">
              <a:solidFill>
                <a:schemeClr val="bg2">
                  <a:lumMod val="1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099" y="2048731"/>
            <a:ext cx="16687802" cy="1517082"/>
          </a:xfrm>
          <a:prstGeom prst="rect">
            <a:avLst/>
          </a:prstGeom>
        </p:spPr>
        <p:txBody>
          <a:bodyPr vert="horz" wrap="square" lIns="0" tIns="107950" rIns="0" bIns="0" rtlCol="0" anchor="t">
            <a:spAutoFit/>
          </a:bodyPr>
          <a:lstStyle/>
          <a:p>
            <a:pPr marL="12700"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The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u="sng" spc="-5" dirty="0">
                <a:solidFill>
                  <a:srgbClr val="C13D40"/>
                </a:solidFill>
                <a:latin typeface="Roboto"/>
                <a:cs typeface="Roboto"/>
              </a:rPr>
              <a:t>ESTIMATED</a:t>
            </a:r>
            <a:r>
              <a:rPr lang="en-US" sz="2800" b="1" spc="-5" dirty="0">
                <a:solidFill>
                  <a:srgbClr val="002060"/>
                </a:solidFill>
                <a:latin typeface="Roboto"/>
                <a:cs typeface="Roboto"/>
              </a:rPr>
              <a:t> </a:t>
            </a: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General Fund balance at 06/30/2024 is $41,532,025 after current appropriations. 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en-US" sz="2800" b="1" spc="-5" dirty="0">
                <a:solidFill>
                  <a:schemeClr val="bg2">
                    <a:lumMod val="10000"/>
                  </a:schemeClr>
                </a:solidFill>
                <a:latin typeface="Roboto"/>
                <a:cs typeface="Roboto"/>
              </a:rPr>
              <a:t>As year end adjustments are completed, a budget amendment will be submitted to the board for items assigned, restricted and committed that will roll forward into FY 2024.</a:t>
            </a:r>
            <a:endParaRPr lang="en-US" sz="2800" b="1" spc="-5" dirty="0">
              <a:solidFill>
                <a:schemeClr val="bg2">
                  <a:lumMod val="10000"/>
                </a:schemeClr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213969A-F338-4D6F-A3CB-F43F14B7C6A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5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0BE34D7-A046-4A46-B318-21AA1D405C98}"/>
              </a:ext>
            </a:extLst>
          </p:cNvPr>
          <p:cNvSpPr/>
          <p:nvPr/>
        </p:nvSpPr>
        <p:spPr>
          <a:xfrm rot="10800000">
            <a:off x="16298901" y="8238269"/>
            <a:ext cx="974143" cy="762000"/>
          </a:xfrm>
          <a:prstGeom prst="rightArrow">
            <a:avLst>
              <a:gd name="adj1" fmla="val 50000"/>
              <a:gd name="adj2" fmla="val 60286"/>
            </a:avLst>
          </a:prstGeom>
          <a:solidFill>
            <a:srgbClr val="C13D4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BA6D94-3C44-04E3-6EB2-2E58D918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2001" y="3719367"/>
            <a:ext cx="14072982" cy="50441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253E47-9E15-275F-95EC-0E24F4579BCB}"/>
              </a:ext>
            </a:extLst>
          </p:cNvPr>
          <p:cNvSpPr/>
          <p:nvPr/>
        </p:nvSpPr>
        <p:spPr>
          <a:xfrm>
            <a:off x="2283927" y="8163018"/>
            <a:ext cx="14136624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5DF305-A299-ED63-A080-1367FB43089A}"/>
              </a:ext>
            </a:extLst>
          </p:cNvPr>
          <p:cNvSpPr/>
          <p:nvPr/>
        </p:nvSpPr>
        <p:spPr>
          <a:xfrm>
            <a:off x="2282060" y="6471757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E8B7B3D-4A37-6FBF-5C40-B59EA2E4E679}"/>
              </a:ext>
            </a:extLst>
          </p:cNvPr>
          <p:cNvSpPr/>
          <p:nvPr/>
        </p:nvSpPr>
        <p:spPr>
          <a:xfrm>
            <a:off x="2282059" y="4780495"/>
            <a:ext cx="14140360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DF940B-53DB-31D9-1D1D-F7D5865B9EE9}"/>
              </a:ext>
            </a:extLst>
          </p:cNvPr>
          <p:cNvSpPr/>
          <p:nvPr/>
        </p:nvSpPr>
        <p:spPr>
          <a:xfrm>
            <a:off x="2282060" y="3089233"/>
            <a:ext cx="14140359" cy="1580831"/>
          </a:xfrm>
          <a:prstGeom prst="roundRect">
            <a:avLst/>
          </a:prstGeom>
          <a:solidFill>
            <a:srgbClr val="025E32">
              <a:alpha val="99000"/>
            </a:srgb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7CDBF2-67C1-EE21-81C1-457A185AA797}"/>
              </a:ext>
            </a:extLst>
          </p:cNvPr>
          <p:cNvSpPr/>
          <p:nvPr/>
        </p:nvSpPr>
        <p:spPr>
          <a:xfrm>
            <a:off x="2560318" y="8370074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4600049-5107-2954-EE90-11E4597E057B}"/>
              </a:ext>
            </a:extLst>
          </p:cNvPr>
          <p:cNvSpPr/>
          <p:nvPr/>
        </p:nvSpPr>
        <p:spPr>
          <a:xfrm>
            <a:off x="2560319" y="6652079"/>
            <a:ext cx="13631687" cy="119683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BAE0C9-C3B3-C6D1-8A2F-B120F0B91EEF}"/>
              </a:ext>
            </a:extLst>
          </p:cNvPr>
          <p:cNvSpPr/>
          <p:nvPr/>
        </p:nvSpPr>
        <p:spPr>
          <a:xfrm>
            <a:off x="2560318" y="4985721"/>
            <a:ext cx="13631688" cy="11983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E9ED8E-EB55-B863-B151-EAB914844897}"/>
              </a:ext>
            </a:extLst>
          </p:cNvPr>
          <p:cNvSpPr/>
          <p:nvPr/>
        </p:nvSpPr>
        <p:spPr>
          <a:xfrm>
            <a:off x="2560319" y="3287203"/>
            <a:ext cx="13631687" cy="123046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9000"/>
            </a:schemeClr>
          </a:solidFill>
          <a:ln>
            <a:solidFill>
              <a:srgbClr val="291F35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2730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518" y="3592712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025E32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9344" y="377416"/>
            <a:ext cx="13709312" cy="25058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400" spc="-50" dirty="0">
                <a:solidFill>
                  <a:srgbClr val="332440"/>
                </a:solidFill>
              </a:rPr>
              <a:t>INTERIM FINANCIAL REPORT (unaudited)</a:t>
            </a:r>
            <a:br>
              <a:rPr lang="en-US" sz="5400" spc="-50" dirty="0">
                <a:solidFill>
                  <a:srgbClr val="332440"/>
                </a:solidFill>
              </a:rPr>
            </a:br>
            <a:r>
              <a:rPr lang="en-US" sz="5400" spc="-50" dirty="0">
                <a:solidFill>
                  <a:srgbClr val="332440"/>
                </a:solidFill>
              </a:rPr>
              <a:t>As of June 30,2024</a:t>
            </a:r>
            <a:br>
              <a:rPr lang="en-US" sz="5400" spc="-5" dirty="0">
                <a:solidFill>
                  <a:srgbClr val="332440"/>
                </a:solidFill>
              </a:rPr>
            </a:br>
            <a:br>
              <a:rPr lang="en-US" sz="900" spc="-5" dirty="0">
                <a:solidFill>
                  <a:srgbClr val="332440"/>
                </a:solidFill>
                <a:latin typeface="Roboto"/>
                <a:cs typeface="Roboto"/>
              </a:rPr>
            </a:br>
            <a:r>
              <a:rPr lang="en-US" sz="4500" b="1" spc="-5" dirty="0">
                <a:solidFill>
                  <a:srgbClr val="332440"/>
                </a:solidFill>
                <a:latin typeface="Roboto"/>
              </a:rPr>
              <a:t>Financial Ratios</a:t>
            </a:r>
            <a:endParaRPr lang="en-US" sz="4500" dirty="0">
              <a:solidFill>
                <a:srgbClr val="33244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22DA89-DCC0-4251-A2D9-AA2F4792002A}"/>
              </a:ext>
            </a:extLst>
          </p:cNvPr>
          <p:cNvSpPr txBox="1"/>
          <p:nvPr/>
        </p:nvSpPr>
        <p:spPr>
          <a:xfrm>
            <a:off x="3833298" y="8561018"/>
            <a:ext cx="122139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Four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Revenue Growth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215AA-E20B-4ADA-AD09-75D0ECA596C2}"/>
              </a:ext>
            </a:extLst>
          </p:cNvPr>
          <p:cNvSpPr txBox="1"/>
          <p:nvPr/>
        </p:nvSpPr>
        <p:spPr>
          <a:xfrm>
            <a:off x="3848418" y="6903570"/>
            <a:ext cx="1234358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Three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Indicators of Efficiency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EF7441-4B0D-4BE2-8CEC-4AF8DF8C1634}"/>
              </a:ext>
            </a:extLst>
          </p:cNvPr>
          <p:cNvSpPr txBox="1"/>
          <p:nvPr/>
        </p:nvSpPr>
        <p:spPr>
          <a:xfrm>
            <a:off x="3920811" y="5181979"/>
            <a:ext cx="1131294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Two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Indicator of Efficient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Le</a:t>
            </a:r>
            <a:r>
              <a:rPr kumimoji="0" lang="en-US" sz="4500" b="1" i="0" u="none" strike="noStrike" kern="1200" cap="none" spc="-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verage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4242" y="528823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29DF5D8A-693A-43BF-902F-7CA99866A40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992599" y="9566910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6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EA4F7-B083-476F-9925-28A61E7B5D7D}"/>
              </a:ext>
            </a:extLst>
          </p:cNvPr>
          <p:cNvSpPr txBox="1"/>
          <p:nvPr/>
        </p:nvSpPr>
        <p:spPr>
          <a:xfrm>
            <a:off x="3848418" y="3463300"/>
            <a:ext cx="1219879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35" normalizeH="0" baseline="0" noProof="0">
                <a:ln>
                  <a:noFill/>
                </a:ln>
                <a:solidFill>
                  <a:srgbClr val="332440"/>
                </a:solidFill>
                <a:effectLst/>
                <a:uLnTx/>
                <a:uFillTx/>
                <a:latin typeface="Roboto"/>
                <a:ea typeface="+mn-ea"/>
                <a:cs typeface="Roboto"/>
              </a:rPr>
              <a:t>Level </a:t>
            </a:r>
            <a:r>
              <a:rPr lang="en-US" sz="3600" spc="35">
                <a:solidFill>
                  <a:srgbClr val="332440"/>
                </a:solidFill>
                <a:latin typeface="Roboto"/>
                <a:cs typeface="Roboto"/>
              </a:rPr>
              <a:t>One </a:t>
            </a:r>
            <a:r>
              <a:rPr lang="en-US" sz="3600">
                <a:solidFill>
                  <a:srgbClr val="332440"/>
                </a:solidFill>
                <a:latin typeface="Roboto"/>
                <a:cs typeface="Roboto"/>
              </a:rPr>
              <a:t>- 	 </a:t>
            </a:r>
            <a:r>
              <a:rPr lang="en-US" sz="4500" b="1" spc="-5">
                <a:solidFill>
                  <a:srgbClr val="332440"/>
                </a:solidFill>
                <a:latin typeface="Roboto"/>
                <a:cs typeface="Roboto"/>
              </a:rPr>
              <a:t>Indicator of Financial Strength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srgbClr val="332440"/>
              </a:solidFill>
              <a:effectLst/>
              <a:uLnTx/>
              <a:uFillTx/>
              <a:latin typeface="Roboto"/>
              <a:ea typeface="+mn-ea"/>
              <a:cs typeface="Roboto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09B5D321-A2E5-ACA3-E0E3-014227CEDB1A}"/>
              </a:ext>
            </a:extLst>
          </p:cNvPr>
          <p:cNvSpPr/>
          <p:nvPr/>
        </p:nvSpPr>
        <p:spPr>
          <a:xfrm>
            <a:off x="3052638" y="6948831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13117FFD-C251-5A11-0809-4360283801EE}"/>
              </a:ext>
            </a:extLst>
          </p:cNvPr>
          <p:cNvSpPr/>
          <p:nvPr/>
        </p:nvSpPr>
        <p:spPr>
          <a:xfrm>
            <a:off x="3047013" y="8677979"/>
            <a:ext cx="581025" cy="581025"/>
          </a:xfrm>
          <a:custGeom>
            <a:avLst/>
            <a:gdLst/>
            <a:ahLst/>
            <a:cxnLst/>
            <a:rect l="l" t="t" r="r" b="b"/>
            <a:pathLst>
              <a:path w="581025" h="581025">
                <a:moveTo>
                  <a:pt x="581024" y="290512"/>
                </a:moveTo>
                <a:lnTo>
                  <a:pt x="577880" y="333139"/>
                </a:lnTo>
                <a:lnTo>
                  <a:pt x="568515" y="374843"/>
                </a:lnTo>
                <a:lnTo>
                  <a:pt x="553132" y="414722"/>
                </a:lnTo>
                <a:lnTo>
                  <a:pt x="532064" y="451912"/>
                </a:lnTo>
                <a:lnTo>
                  <a:pt x="505768" y="485608"/>
                </a:lnTo>
                <a:lnTo>
                  <a:pt x="474811" y="515081"/>
                </a:lnTo>
                <a:lnTo>
                  <a:pt x="439865" y="539693"/>
                </a:lnTo>
                <a:lnTo>
                  <a:pt x="401686" y="558911"/>
                </a:lnTo>
                <a:lnTo>
                  <a:pt x="361101" y="572318"/>
                </a:lnTo>
                <a:lnTo>
                  <a:pt x="318987" y="579626"/>
                </a:lnTo>
                <a:lnTo>
                  <a:pt x="290512" y="581024"/>
                </a:lnTo>
                <a:lnTo>
                  <a:pt x="283380" y="580937"/>
                </a:lnTo>
                <a:lnTo>
                  <a:pt x="240847" y="576748"/>
                </a:lnTo>
                <a:lnTo>
                  <a:pt x="199381" y="566361"/>
                </a:lnTo>
                <a:lnTo>
                  <a:pt x="159896" y="550006"/>
                </a:lnTo>
                <a:lnTo>
                  <a:pt x="123231" y="528029"/>
                </a:lnTo>
                <a:lnTo>
                  <a:pt x="90193" y="500916"/>
                </a:lnTo>
                <a:lnTo>
                  <a:pt x="61486" y="469243"/>
                </a:lnTo>
                <a:lnTo>
                  <a:pt x="37742" y="433707"/>
                </a:lnTo>
                <a:lnTo>
                  <a:pt x="19465" y="395064"/>
                </a:lnTo>
                <a:lnTo>
                  <a:pt x="7059" y="354166"/>
                </a:lnTo>
                <a:lnTo>
                  <a:pt x="786" y="311881"/>
                </a:lnTo>
                <a:lnTo>
                  <a:pt x="0" y="290512"/>
                </a:lnTo>
                <a:lnTo>
                  <a:pt x="87" y="283380"/>
                </a:lnTo>
                <a:lnTo>
                  <a:pt x="4276" y="240848"/>
                </a:lnTo>
                <a:lnTo>
                  <a:pt x="14663" y="199381"/>
                </a:lnTo>
                <a:lnTo>
                  <a:pt x="31018" y="159896"/>
                </a:lnTo>
                <a:lnTo>
                  <a:pt x="52995" y="123231"/>
                </a:lnTo>
                <a:lnTo>
                  <a:pt x="80108" y="90193"/>
                </a:lnTo>
                <a:lnTo>
                  <a:pt x="111781" y="61486"/>
                </a:lnTo>
                <a:lnTo>
                  <a:pt x="147317" y="37742"/>
                </a:lnTo>
                <a:lnTo>
                  <a:pt x="185960" y="19465"/>
                </a:lnTo>
                <a:lnTo>
                  <a:pt x="226858" y="7059"/>
                </a:lnTo>
                <a:lnTo>
                  <a:pt x="269143" y="786"/>
                </a:lnTo>
                <a:lnTo>
                  <a:pt x="290512" y="0"/>
                </a:lnTo>
                <a:lnTo>
                  <a:pt x="297644" y="87"/>
                </a:lnTo>
                <a:lnTo>
                  <a:pt x="340176" y="4276"/>
                </a:lnTo>
                <a:lnTo>
                  <a:pt x="381642" y="14663"/>
                </a:lnTo>
                <a:lnTo>
                  <a:pt x="421128" y="31018"/>
                </a:lnTo>
                <a:lnTo>
                  <a:pt x="457793" y="52995"/>
                </a:lnTo>
                <a:lnTo>
                  <a:pt x="490831" y="80108"/>
                </a:lnTo>
                <a:lnTo>
                  <a:pt x="519538" y="111781"/>
                </a:lnTo>
                <a:lnTo>
                  <a:pt x="543282" y="147317"/>
                </a:lnTo>
                <a:lnTo>
                  <a:pt x="561559" y="185960"/>
                </a:lnTo>
                <a:lnTo>
                  <a:pt x="573965" y="226858"/>
                </a:lnTo>
                <a:lnTo>
                  <a:pt x="580238" y="269143"/>
                </a:lnTo>
                <a:lnTo>
                  <a:pt x="581024" y="290512"/>
                </a:lnTo>
                <a:close/>
              </a:path>
            </a:pathLst>
          </a:custGeom>
          <a:solidFill>
            <a:srgbClr val="33244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164D912D-37B5-5B9C-8A9E-59C236248BD8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19D9350-1363-F680-1FB8-B5C5B65C214A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285022" y="373690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182880" rIns="0" bIns="0" anchor="t">
            <a:normAutofit fontScale="90000" lnSpcReduction="200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/>
            <a:r>
              <a:rPr lang="en-US" sz="4000" b="1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INTERIM FINANCIAL REPORT (unaudited)</a:t>
            </a:r>
            <a:br>
              <a:rPr lang="en-US" b="1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000" kern="0" dirty="0">
                <a:solidFill>
                  <a:srgbClr val="332440"/>
                </a:solidFill>
                <a:ea typeface="Roboto"/>
                <a:cs typeface="Adobe Devanagari" panose="02040503050201020203" pitchFamily="18" charset="0"/>
              </a:rPr>
              <a:t>As of June 30,2024</a:t>
            </a:r>
            <a:br>
              <a:rPr lang="en-US" sz="2400" kern="0" dirty="0">
                <a:solidFill>
                  <a:srgbClr val="332440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4500" b="1" i="1" kern="0" dirty="0">
                <a:ln w="0"/>
                <a:solidFill>
                  <a:srgbClr val="33244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Roboto"/>
                <a:cs typeface="Adobe Devanagari" panose="02040503050201020203" pitchFamily="18" charset="0"/>
              </a:rPr>
              <a:t>Indicators of Financial Strength</a:t>
            </a:r>
            <a:endParaRPr lang="en-US" sz="4500" b="1" i="1" kern="0" dirty="0">
              <a:solidFill>
                <a:srgbClr val="332440"/>
              </a:solidFill>
              <a:ea typeface="Roboto"/>
              <a:cs typeface="Adobe Devanagari" panose="02040503050201020203" pitchFamily="18" charset="0"/>
            </a:endParaRP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94284" y="2554222"/>
            <a:ext cx="7147410" cy="18122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Percent of Fund Balance to G/F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Expenditures Ratio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6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percent of rainy-day fund balance?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(*) Unadjusted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96916" y="2555070"/>
            <a:ext cx="7147411" cy="1810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Working Capital Ratio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000" kern="0">
                <a:solidFill>
                  <a:srgbClr val="291F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cash flow availability for the organization?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94285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t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   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$ 16,391,970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G/F Expenditures	 </a:t>
            </a:r>
            <a:r>
              <a:rPr lang="en-US" sz="3000" b="1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$ 50,336,628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Goal :                      &gt; 30% of G/F Exp.</a:t>
            </a: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Benchmark:          10% to 29% </a:t>
            </a:r>
            <a:endParaRPr lang="en-US" sz="3000" kern="0" dirty="0">
              <a:solidFill>
                <a:srgbClr val="332440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r>
              <a:rPr lang="en-US" sz="3000" kern="0" dirty="0">
                <a:solidFill>
                  <a:srgbClr val="332440"/>
                </a:solidFill>
                <a:latin typeface="Roboto"/>
                <a:ea typeface="Roboto"/>
                <a:cs typeface="Adobe Devanagari" panose="02040503050201020203" pitchFamily="18" charset="0"/>
              </a:rPr>
              <a:t> Danger:                  Under 10% 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96918" y="4665389"/>
            <a:ext cx="7147409" cy="3243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2000" ker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30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Goal :		&gt;$15,000,000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Benchmark :	  $10M to $15M</a:t>
            </a:r>
          </a:p>
          <a:p>
            <a:pPr>
              <a:spcBef>
                <a:spcPts val="600"/>
              </a:spcBef>
            </a:pPr>
            <a:r>
              <a:rPr lang="en-US" sz="3200" kern="0">
                <a:solidFill>
                  <a:srgbClr val="291F35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Danger :		  Under &lt; $10M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545292" y="8183825"/>
            <a:ext cx="2860500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 FY24 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305809" y="8183825"/>
            <a:ext cx="2644764" cy="1034886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066538" y="8197131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$42M FY24 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611320" y="8210719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$32M 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27101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24%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199479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$33M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97028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3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565407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E8DA6-A39B-47CF-9794-3C3BD45D4DB6}"/>
              </a:ext>
            </a:extLst>
          </p:cNvPr>
          <p:cNvSpPr txBox="1"/>
          <p:nvPr/>
        </p:nvSpPr>
        <p:spPr>
          <a:xfrm>
            <a:off x="9894681" y="4767049"/>
            <a:ext cx="7049646" cy="152349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Total Current Assets </a:t>
            </a:r>
            <a:endParaRPr lang="en-US" sz="30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3000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Less Total Current Liabilities</a:t>
            </a:r>
          </a:p>
          <a:p>
            <a:pPr algn="ctr"/>
            <a:endParaRPr lang="en-US" sz="800" kern="0" dirty="0">
              <a:solidFill>
                <a:srgbClr val="291F35"/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algn="ctr"/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$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</a:rPr>
              <a:t>44,775,195-2,716,637</a:t>
            </a:r>
            <a:r>
              <a:rPr lang="en-US" sz="2500" b="1" kern="0" dirty="0">
                <a:solidFill>
                  <a:srgbClr val="291F35"/>
                </a:solidFill>
                <a:latin typeface="Roboto"/>
                <a:ea typeface="Roboto"/>
                <a:cs typeface="Adobe Devanagari" panose="02040503050201020203" pitchFamily="18" charset="0"/>
              </a:rPr>
              <a:t>= $42,058,558 </a:t>
            </a:r>
            <a:endParaRPr lang="en-US" sz="2500" b="1" kern="0" dirty="0">
              <a:solidFill>
                <a:srgbClr val="291F35"/>
              </a:solidFill>
              <a:latin typeface="Roboto"/>
              <a:ea typeface="Roboto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>
            <a:off x="1545292" y="5143500"/>
            <a:ext cx="6807527" cy="0"/>
          </a:xfrm>
          <a:prstGeom prst="line">
            <a:avLst/>
          </a:prstGeom>
          <a:ln>
            <a:solidFill>
              <a:srgbClr val="291F35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547C170-05B1-456E-92DF-D4ED34B01D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21815" y="9519924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7</a:t>
            </a:fld>
            <a:endParaRPr lang="en-US" sz="2800" b="1">
              <a:solidFill>
                <a:schemeClr val="bg2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E0B45EF4-412F-B47D-3BFB-4A362D3DCDEB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FE33D48F-A199-4DAF-1B98-AF927DE01C91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4193403" y="322429"/>
            <a:ext cx="10058400" cy="1685817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defPPr>
              <a:defRPr lang="en-US"/>
            </a:defPPr>
            <a:lvl1pPr algn="ctr">
              <a:defRPr sz="3600" b="1" i="0" kern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defRPr>
            </a:lvl1pPr>
          </a:lstStyle>
          <a:p>
            <a:r>
              <a:rPr lang="en-US" dirty="0"/>
              <a:t>INTERIM FINANCIAL REPORT (unaudited)</a:t>
            </a:r>
            <a:br>
              <a:rPr lang="en-US" dirty="0"/>
            </a:br>
            <a:r>
              <a:rPr lang="en-US" dirty="0"/>
              <a:t>As of June 30,2024</a:t>
            </a:r>
            <a:br>
              <a:rPr lang="en-US" dirty="0"/>
            </a:br>
            <a:r>
              <a:rPr lang="en-US" dirty="0"/>
              <a:t>Indicators of Efficient Leverage Reserves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75889" y="2578222"/>
            <a:ext cx="7196419" cy="1810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Unassigned Fund </a:t>
            </a: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Adobe Devanagari" panose="02040503050201020203" pitchFamily="18" charset="0"/>
              </a:rPr>
              <a:t>Balance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is available in reserves?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45747" y="2571288"/>
            <a:ext cx="7196328" cy="1824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Debt to Income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What is the ability of HCDE to cover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its debt payments?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5889" y="4550835"/>
            <a:ext cx="7196419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Unassigned Fund Balance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$16,391,970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Total Fund Balance                </a:t>
            </a:r>
            <a:r>
              <a:rPr lang="en-US" sz="3000" b="1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$42,058,557</a:t>
            </a: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1C932B4E-44F4-4DA9-B0C6-056579F33448}"/>
              </a:ext>
            </a:extLst>
          </p:cNvPr>
          <p:cNvSpPr txBox="1">
            <a:spLocks/>
          </p:cNvSpPr>
          <p:nvPr/>
        </p:nvSpPr>
        <p:spPr>
          <a:xfrm>
            <a:off x="9745747" y="4547126"/>
            <a:ext cx="7196328" cy="32372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291F35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Annual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Principal and Interest Payments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on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Term Debt and Capital Leases :  	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$2,234,636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G/F Revenue	Less Facility 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$62,611,515-4,986,122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Charges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  <a:r>
              <a:rPr lang="en-US" sz="24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	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664754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39% FY24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296391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53% FY23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309276" y="8193832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940914" y="8226415"/>
            <a:ext cx="2644765" cy="1013317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6% FY23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19780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71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88113" y="9379911"/>
            <a:ext cx="2194560" cy="5029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6</a:t>
            </a:r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%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accent3">
                  <a:lumMod val="20000"/>
                  <a:lumOff val="80000"/>
                </a:scheme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489707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1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54041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/>
          <p:nvPr/>
        </p:nvCxnSpPr>
        <p:spPr>
          <a:xfrm>
            <a:off x="1438791" y="5131553"/>
            <a:ext cx="694016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407340" y="6347524"/>
            <a:ext cx="7196419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	  &lt;75%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	  50% to 75%</a:t>
            </a:r>
          </a:p>
          <a:p>
            <a:r>
              <a:rPr lang="en-US" sz="3000" kern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	  &lt;50%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889016" y="6299174"/>
            <a:ext cx="6855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Goal: 	     &lt;25% of annual revenue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Benchmark:     25% to &lt;49%</a:t>
            </a:r>
          </a:p>
          <a:p>
            <a:r>
              <a:rPr lang="en-US" sz="3000" kern="0" dirty="0">
                <a:solidFill>
                  <a:schemeClr val="bg2">
                    <a:lumMod val="10000"/>
                  </a:schemeClr>
                </a:solidFill>
                <a:latin typeface="Roboto"/>
                <a:ea typeface="Roboto"/>
                <a:cs typeface="Adobe Devanagari" panose="02040503050201020203" pitchFamily="18" charset="0"/>
              </a:rPr>
              <a:t>Danger: 	       Over &gt; 50%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029054" y="5399349"/>
            <a:ext cx="6548107" cy="47603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3FAA5A45-91A6-4DB4-AEB1-C07767562F0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887783" y="9556191"/>
            <a:ext cx="381001" cy="430887"/>
          </a:xfrm>
        </p:spPr>
        <p:txBody>
          <a:bodyPr/>
          <a:lstStyle/>
          <a:p>
            <a:fld id="{B6F15528-21DE-4FAA-801E-634DDDAF4B2B}" type="slidenum">
              <a:rPr lang="en-US" sz="2800" b="1" smtClean="0">
                <a:solidFill>
                  <a:schemeClr val="bg2"/>
                </a:solidFill>
              </a:rPr>
              <a:t>8</a:t>
            </a:fld>
            <a:endParaRPr lang="en-US" sz="2800" b="1">
              <a:solidFill>
                <a:schemeClr val="bg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D8572-4C30-85C6-40F1-A365BE252D87}"/>
              </a:ext>
            </a:extLst>
          </p:cNvPr>
          <p:cNvSpPr txBox="1"/>
          <p:nvPr/>
        </p:nvSpPr>
        <p:spPr>
          <a:xfrm>
            <a:off x="14706641" y="842171"/>
            <a:ext cx="30098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291F3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Budgeted Payments $3.8M</a:t>
            </a:r>
          </a:p>
          <a:p>
            <a:r>
              <a:rPr lang="en-US" b="1" dirty="0"/>
              <a:t>Current $2.9M</a:t>
            </a:r>
          </a:p>
          <a:p>
            <a:r>
              <a:rPr lang="en-US" b="1" dirty="0"/>
              <a:t>Last payment due Aug 1</a:t>
            </a:r>
            <a:r>
              <a:rPr lang="en-US" b="1" baseline="30000" dirty="0"/>
              <a:t>st</a:t>
            </a:r>
            <a:r>
              <a:rPr lang="en-US" b="1" dirty="0"/>
              <a:t> - $795k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5">
            <a:extLst>
              <a:ext uri="{FF2B5EF4-FFF2-40B4-BE49-F238E27FC236}">
                <a16:creationId xmlns:a16="http://schemas.microsoft.com/office/drawing/2014/main" id="{3B0C17AC-B435-01D4-52BD-4C7982202D2A}"/>
              </a:ext>
            </a:extLst>
          </p:cNvPr>
          <p:cNvSpPr/>
          <p:nvPr/>
        </p:nvSpPr>
        <p:spPr>
          <a:xfrm>
            <a:off x="947463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B007FEB3-EECB-985B-9E8E-7D7DA1636154}"/>
              </a:ext>
            </a:extLst>
          </p:cNvPr>
          <p:cNvSpPr/>
          <p:nvPr/>
        </p:nvSpPr>
        <p:spPr>
          <a:xfrm>
            <a:off x="9314222" y="2263140"/>
            <a:ext cx="8059378" cy="7734657"/>
          </a:xfrm>
          <a:custGeom>
            <a:avLst/>
            <a:gdLst/>
            <a:ahLst/>
            <a:cxnLst/>
            <a:rect l="l" t="t" r="r" b="b"/>
            <a:pathLst>
              <a:path w="18278475" h="1419225">
                <a:moveTo>
                  <a:pt x="18278473" y="1419224"/>
                </a:moveTo>
                <a:lnTo>
                  <a:pt x="0" y="1419224"/>
                </a:lnTo>
                <a:lnTo>
                  <a:pt x="0" y="0"/>
                </a:lnTo>
                <a:lnTo>
                  <a:pt x="18278473" y="0"/>
                </a:lnTo>
                <a:lnTo>
                  <a:pt x="18278473" y="1419224"/>
                </a:lnTo>
                <a:close/>
              </a:path>
            </a:pathLst>
          </a:custGeom>
          <a:solidFill>
            <a:srgbClr val="025E32"/>
          </a:solidFill>
          <a:scene3d>
            <a:camera prst="orthographicFront"/>
            <a:lightRig rig="threePt" dir="t"/>
          </a:scene3d>
          <a:sp3d>
            <a:bevelT w="266700" prst="coolSlant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23">
            <a:extLst>
              <a:ext uri="{FF2B5EF4-FFF2-40B4-BE49-F238E27FC236}">
                <a16:creationId xmlns:a16="http://schemas.microsoft.com/office/drawing/2014/main" id="{28740703-8087-43AF-B2A8-ACFDCB7758ED}"/>
              </a:ext>
            </a:extLst>
          </p:cNvPr>
          <p:cNvSpPr txBox="1">
            <a:spLocks/>
          </p:cNvSpPr>
          <p:nvPr/>
        </p:nvSpPr>
        <p:spPr>
          <a:xfrm>
            <a:off x="3966127" y="299485"/>
            <a:ext cx="10058400" cy="1712740"/>
          </a:xfrm>
          <a:prstGeom prst="rect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txBody>
          <a:bodyPr wrap="square" lIns="0" tIns="0" rIns="0" bIns="0" anchor="ctr" anchorCtr="1">
            <a:normAutofit fontScale="97500"/>
          </a:bodyPr>
          <a:lstStyle>
            <a:lvl1pPr>
              <a:defRPr sz="6400" b="0" i="0">
                <a:solidFill>
                  <a:srgbClr val="13110E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ctr">
              <a:defRPr/>
            </a:pP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INTERIM FINANCIAL REPORT (unaudited)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As of June 30,2024</a:t>
            </a:r>
            <a:b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</a:br>
            <a:r>
              <a:rPr lang="en-US" sz="36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Indicators of Efficiency</a:t>
            </a:r>
          </a:p>
        </p:txBody>
      </p:sp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39653590-D6FD-4271-8C1D-3A21AA130B26}"/>
              </a:ext>
            </a:extLst>
          </p:cNvPr>
          <p:cNvSpPr txBox="1">
            <a:spLocks/>
          </p:cNvSpPr>
          <p:nvPr/>
        </p:nvSpPr>
        <p:spPr>
          <a:xfrm>
            <a:off x="1387577" y="2586031"/>
            <a:ext cx="7178268" cy="18550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Tax Revenue to Total Revenue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efficient is HCDE at leveraging local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</a:t>
            </a: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axes? (Current)</a:t>
            </a:r>
          </a:p>
        </p:txBody>
      </p:sp>
      <p:sp>
        <p:nvSpPr>
          <p:cNvPr id="7" name="Text Placeholder 26">
            <a:extLst>
              <a:ext uri="{FF2B5EF4-FFF2-40B4-BE49-F238E27FC236}">
                <a16:creationId xmlns:a16="http://schemas.microsoft.com/office/drawing/2014/main" id="{A733D9A4-8C3B-4662-A196-FDFE21D54391}"/>
              </a:ext>
            </a:extLst>
          </p:cNvPr>
          <p:cNvSpPr txBox="1">
            <a:spLocks/>
          </p:cNvSpPr>
          <p:nvPr/>
        </p:nvSpPr>
        <p:spPr>
          <a:xfrm>
            <a:off x="9709202" y="2580127"/>
            <a:ext cx="7178040" cy="1866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to Tax Ratio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How much dependency on indirect cost from grants?</a:t>
            </a:r>
          </a:p>
        </p:txBody>
      </p:sp>
      <p:sp>
        <p:nvSpPr>
          <p:cNvPr id="8" name="Content Placeholder 25">
            <a:extLst>
              <a:ext uri="{FF2B5EF4-FFF2-40B4-BE49-F238E27FC236}">
                <a16:creationId xmlns:a16="http://schemas.microsoft.com/office/drawing/2014/main" id="{C37B8A53-83E6-4E8F-96BC-183224BB353A}"/>
              </a:ext>
            </a:extLst>
          </p:cNvPr>
          <p:cNvSpPr txBox="1">
            <a:spLocks/>
          </p:cNvSpPr>
          <p:nvPr/>
        </p:nvSpPr>
        <p:spPr>
          <a:xfrm>
            <a:off x="1378134" y="4596984"/>
            <a:ext cx="7187711" cy="323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Current Tax Revenue	         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$ 30,267,231</a:t>
            </a:r>
          </a:p>
        </p:txBody>
      </p:sp>
      <p:sp>
        <p:nvSpPr>
          <p:cNvPr id="11" name="Bevel 12">
            <a:extLst>
              <a:ext uri="{FF2B5EF4-FFF2-40B4-BE49-F238E27FC236}">
                <a16:creationId xmlns:a16="http://schemas.microsoft.com/office/drawing/2014/main" id="{EEF485A8-CD60-44C5-8F15-D4E683B4F4D5}"/>
              </a:ext>
            </a:extLst>
          </p:cNvPr>
          <p:cNvSpPr/>
          <p:nvPr/>
        </p:nvSpPr>
        <p:spPr>
          <a:xfrm>
            <a:off x="1712489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23% FY24 </a:t>
            </a:r>
          </a:p>
        </p:txBody>
      </p:sp>
      <p:sp>
        <p:nvSpPr>
          <p:cNvPr id="12" name="Bevel 23">
            <a:extLst>
              <a:ext uri="{FF2B5EF4-FFF2-40B4-BE49-F238E27FC236}">
                <a16:creationId xmlns:a16="http://schemas.microsoft.com/office/drawing/2014/main" id="{DC45B176-7DA9-432F-815F-365A3BCBA8C4}"/>
              </a:ext>
            </a:extLst>
          </p:cNvPr>
          <p:cNvSpPr/>
          <p:nvPr/>
        </p:nvSpPr>
        <p:spPr>
          <a:xfrm>
            <a:off x="5105630" y="8189150"/>
            <a:ext cx="2644764" cy="1034886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 FY23 </a:t>
            </a:r>
          </a:p>
        </p:txBody>
      </p:sp>
      <p:sp>
        <p:nvSpPr>
          <p:cNvPr id="13" name="Bevel 24">
            <a:extLst>
              <a:ext uri="{FF2B5EF4-FFF2-40B4-BE49-F238E27FC236}">
                <a16:creationId xmlns:a16="http://schemas.microsoft.com/office/drawing/2014/main" id="{5143F0AF-18EF-4068-B900-D5016A449D7A}"/>
              </a:ext>
            </a:extLst>
          </p:cNvPr>
          <p:cNvSpPr/>
          <p:nvPr/>
        </p:nvSpPr>
        <p:spPr>
          <a:xfrm>
            <a:off x="10202700" y="8083077"/>
            <a:ext cx="2644765" cy="1025522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2.5% FY24 </a:t>
            </a:r>
          </a:p>
        </p:txBody>
      </p:sp>
      <p:sp>
        <p:nvSpPr>
          <p:cNvPr id="14" name="Bevel 25">
            <a:extLst>
              <a:ext uri="{FF2B5EF4-FFF2-40B4-BE49-F238E27FC236}">
                <a16:creationId xmlns:a16="http://schemas.microsoft.com/office/drawing/2014/main" id="{7A1D7E06-5298-4FA8-9168-5652B57CEC47}"/>
              </a:ext>
            </a:extLst>
          </p:cNvPr>
          <p:cNvSpPr/>
          <p:nvPr/>
        </p:nvSpPr>
        <p:spPr>
          <a:xfrm>
            <a:off x="13739423" y="8081447"/>
            <a:ext cx="2644765" cy="1024128"/>
          </a:xfrm>
          <a:prstGeom prst="bevel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24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2.9% FY23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8FBE148-B491-4D3D-8C4C-50410535BBE0}"/>
              </a:ext>
            </a:extLst>
          </p:cNvPr>
          <p:cNvSpPr/>
          <p:nvPr/>
        </p:nvSpPr>
        <p:spPr>
          <a:xfrm>
            <a:off x="2267516" y="9379912"/>
            <a:ext cx="2089737" cy="47200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43454-69D3-4976-B570-AC45B72332B2}"/>
              </a:ext>
            </a:extLst>
          </p:cNvPr>
          <p:cNvSpPr/>
          <p:nvPr/>
        </p:nvSpPr>
        <p:spPr>
          <a:xfrm>
            <a:off x="10595046" y="9379912"/>
            <a:ext cx="2200979" cy="49892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accent3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Budgeted  2.5%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4FFCF4-2A7B-4E47-A5D6-E5126F69E0B5}"/>
              </a:ext>
            </a:extLst>
          </p:cNvPr>
          <p:cNvSpPr/>
          <p:nvPr/>
        </p:nvSpPr>
        <p:spPr>
          <a:xfrm>
            <a:off x="4537442" y="9417175"/>
            <a:ext cx="318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6FEC8A-BDC6-42B7-A514-545C9EC33ACA}"/>
              </a:ext>
            </a:extLst>
          </p:cNvPr>
          <p:cNvSpPr/>
          <p:nvPr/>
        </p:nvSpPr>
        <p:spPr>
          <a:xfrm>
            <a:off x="12960974" y="939854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Details on Schedule </a:t>
            </a:r>
            <a:r>
              <a:rPr lang="en-US" sz="240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dobe Devanagari" panose="02040503050201020203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701C72-CD2D-4B1C-AE54-C430A60303A1}"/>
              </a:ext>
            </a:extLst>
          </p:cNvPr>
          <p:cNvCxnSpPr>
            <a:cxnSpLocks/>
          </p:cNvCxnSpPr>
          <p:nvPr/>
        </p:nvCxnSpPr>
        <p:spPr>
          <a:xfrm flipV="1">
            <a:off x="1506631" y="5143500"/>
            <a:ext cx="6860034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7D658FF-669F-48C7-915B-AB258AC0BF33}"/>
              </a:ext>
            </a:extLst>
          </p:cNvPr>
          <p:cNvSpPr txBox="1"/>
          <p:nvPr/>
        </p:nvSpPr>
        <p:spPr>
          <a:xfrm>
            <a:off x="1506631" y="6111157"/>
            <a:ext cx="7197999" cy="147732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&lt;20% of revenue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20% to 30%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Over &gt;30%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FD47FD-CAA8-46F9-8BED-AA4F879A521E}"/>
              </a:ext>
            </a:extLst>
          </p:cNvPr>
          <p:cNvSpPr txBox="1"/>
          <p:nvPr/>
        </p:nvSpPr>
        <p:spPr>
          <a:xfrm>
            <a:off x="9993119" y="6212943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B1E269-3ABE-4B2B-9266-6EB86FE84487}"/>
              </a:ext>
            </a:extLst>
          </p:cNvPr>
          <p:cNvCxnSpPr>
            <a:cxnSpLocks/>
          </p:cNvCxnSpPr>
          <p:nvPr/>
        </p:nvCxnSpPr>
        <p:spPr>
          <a:xfrm>
            <a:off x="10112791" y="5351473"/>
            <a:ext cx="6546303" cy="27559"/>
          </a:xfrm>
          <a:prstGeom prst="line">
            <a:avLst/>
          </a:prstGeom>
          <a:ln>
            <a:solidFill>
              <a:srgbClr val="33244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BB1194-16C8-4428-A90A-16C9EF4B67B6}"/>
              </a:ext>
            </a:extLst>
          </p:cNvPr>
          <p:cNvSpPr txBox="1"/>
          <p:nvPr/>
        </p:nvSpPr>
        <p:spPr>
          <a:xfrm>
            <a:off x="9938920" y="5533280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$1,306,381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4158EA85-D8E2-4388-AAE7-5B103ED1D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6758819" y="9429320"/>
            <a:ext cx="381001" cy="430887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2800" b="1">
                <a:solidFill>
                  <a:schemeClr val="bg2"/>
                </a:solidFill>
                <a:cs typeface="Calibri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D87D1-FDFA-4D57-8726-975E86F3373E}"/>
              </a:ext>
            </a:extLst>
          </p:cNvPr>
          <p:cNvSpPr txBox="1"/>
          <p:nvPr/>
        </p:nvSpPr>
        <p:spPr>
          <a:xfrm>
            <a:off x="1399340" y="5258589"/>
            <a:ext cx="6940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Revenue		</a:t>
            </a:r>
            <a:r>
              <a:rPr lang="en-US" sz="2800" b="1" kern="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        $ 129,570,142</a:t>
            </a:r>
          </a:p>
        </p:txBody>
      </p:sp>
      <p:sp>
        <p:nvSpPr>
          <p:cNvPr id="36" name="Content Placeholder 27">
            <a:extLst>
              <a:ext uri="{FF2B5EF4-FFF2-40B4-BE49-F238E27FC236}">
                <a16:creationId xmlns:a16="http://schemas.microsoft.com/office/drawing/2014/main" id="{DBE2767D-A3E4-7725-CF62-6FF18E501562}"/>
              </a:ext>
            </a:extLst>
          </p:cNvPr>
          <p:cNvSpPr txBox="1">
            <a:spLocks/>
          </p:cNvSpPr>
          <p:nvPr/>
        </p:nvSpPr>
        <p:spPr>
          <a:xfrm>
            <a:off x="9664014" y="4596984"/>
            <a:ext cx="7187184" cy="32351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25E3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Indirect Cost General Fund	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$1,671,515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0F8438-DE6C-3642-BA5F-86638153D3D0}"/>
              </a:ext>
            </a:extLst>
          </p:cNvPr>
          <p:cNvSpPr txBox="1"/>
          <p:nvPr/>
        </p:nvSpPr>
        <p:spPr>
          <a:xfrm>
            <a:off x="9718213" y="6199862"/>
            <a:ext cx="68219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Goal: 	       &gt;5% 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Benchmark:     2% to 5%</a:t>
            </a:r>
          </a:p>
          <a:p>
            <a:r>
              <a:rPr lang="en-US" sz="30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Danger: 	       Under &lt; 2%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D30DF1-E79F-FC4E-AF9C-ACA9742F4445}"/>
              </a:ext>
            </a:extLst>
          </p:cNvPr>
          <p:cNvCxnSpPr>
            <a:cxnSpLocks/>
          </p:cNvCxnSpPr>
          <p:nvPr/>
        </p:nvCxnSpPr>
        <p:spPr>
          <a:xfrm>
            <a:off x="9837885" y="5338392"/>
            <a:ext cx="6546303" cy="2755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9A4E353-E273-0126-9C12-3254EFC0D28C}"/>
              </a:ext>
            </a:extLst>
          </p:cNvPr>
          <p:cNvSpPr txBox="1"/>
          <p:nvPr/>
        </p:nvSpPr>
        <p:spPr>
          <a:xfrm>
            <a:off x="9664014" y="5520199"/>
            <a:ext cx="701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Total General Fund Revenues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dobe Devanagari" panose="02040503050201020203" pitchFamily="18" charset="0"/>
              </a:rPr>
              <a:t>$66,696,620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8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7054CC2A8BB49AD2AEF0413AC0277" ma:contentTypeVersion="4" ma:contentTypeDescription="Create a new document." ma:contentTypeScope="" ma:versionID="d216eb68df950c2017ad4fdd86de5d23">
  <xsd:schema xmlns:xsd="http://www.w3.org/2001/XMLSchema" xmlns:xs="http://www.w3.org/2001/XMLSchema" xmlns:p="http://schemas.microsoft.com/office/2006/metadata/properties" xmlns:ns2="68a1d430-a50e-484c-b4d2-499916cee947" targetNamespace="http://schemas.microsoft.com/office/2006/metadata/properties" ma:root="true" ma:fieldsID="3dcabea3f9903b49e7dd94d2a8b70fee" ns2:_="">
    <xsd:import namespace="68a1d430-a50e-484c-b4d2-499916cee9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1d430-a50e-484c-b4d2-499916cee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8FBAEB-6CE2-4638-A062-6B28C3709D58}">
  <ds:schemaRefs>
    <ds:schemaRef ds:uri="68a1d430-a50e-484c-b4d2-499916cee9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E594FD4-DC4B-4D3C-ABD0-90F0B5FB3D07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68a1d430-a50e-484c-b4d2-499916cee94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B10425-FF12-4423-8DD0-6CEAA680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1922</Words>
  <Application>Microsoft Office PowerPoint</Application>
  <PresentationFormat>Custom</PresentationFormat>
  <Paragraphs>357</Paragraphs>
  <Slides>38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Abadi Extra Light</vt:lpstr>
      <vt:lpstr>Adobe Devanagari</vt:lpstr>
      <vt:lpstr>Arial</vt:lpstr>
      <vt:lpstr>Calibri</vt:lpstr>
      <vt:lpstr>Roboto</vt:lpstr>
      <vt:lpstr>Times New Roman</vt:lpstr>
      <vt:lpstr>Office Theme</vt:lpstr>
      <vt:lpstr>https://harriscountydeptofed-my.sharepoint.com/personal/jamezcua_hcde-texas_org/Documents/Desktop/COVI9/MISC%20FIles/Covid%20Files/Contingency%20Plan%20Files/CIP%20Projections%20and%20Budget/Copy%20of%20Revised%20PFC%20for%202020%20with%20Bond%20Capacity%20Edits%20V9.0%20(003).xlsx!Sheet1!R1C3:R19C18</vt:lpstr>
      <vt:lpstr>PowerPoint Presentation</vt:lpstr>
      <vt:lpstr>Highlights of Interim Financial Report (unaudited)</vt:lpstr>
      <vt:lpstr>Posted on Our Website</vt:lpstr>
      <vt:lpstr>PowerPoint Presentation</vt:lpstr>
      <vt:lpstr>INTERIM FINANCIAL REPORT (unaudited) ASST. SUPERINTENDENT FOR BUSINESS SERVICES MESSAGE As of June 30,2024</vt:lpstr>
      <vt:lpstr>INTERIM FINANCIAL REPORT (unaudited) As of June 30,2024  Financial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 Foundation Update</vt:lpstr>
      <vt:lpstr>PowerPoint Presentation</vt:lpstr>
      <vt:lpstr>PowerPoint Presentation</vt:lpstr>
      <vt:lpstr>PowerPoint Presentation</vt:lpstr>
      <vt:lpstr>PowerPoint Presentation</vt:lpstr>
      <vt:lpstr>PFC &amp; Lease Revenue Projects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Irvington Renovation – Funds by Source As of June 30,2024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Clean Digital Tech Company Proposal Mission and Goals Presentation</dc:title>
  <dc:creator>Natalya E. Sumner</dc:creator>
  <cp:keywords>DAEqrIuPPkk,BAEfhMRsqpg</cp:keywords>
  <cp:lastModifiedBy>Marcia Leiva</cp:lastModifiedBy>
  <cp:revision>12</cp:revision>
  <cp:lastPrinted>2023-11-14T17:41:15Z</cp:lastPrinted>
  <dcterms:created xsi:type="dcterms:W3CDTF">2021-09-22T16:28:29Z</dcterms:created>
  <dcterms:modified xsi:type="dcterms:W3CDTF">2024-07-25T22:09:46Z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2021-09-22T00:00:00Z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2021-09-22T00:00:00Z</vt:filetime>
  </property>
  <property fmtid="{D5CDD505-2E9C-101B-9397-08002B2CF9AE}" pid="5" name="ContentTypeId">
    <vt:lpwstr>0x010100D237054CC2A8BB49AD2AEF0413AC0277</vt:lpwstr>
  </property>
  <property fmtid="{D5CDD505-2E9C-101B-9397-08002B2CF9AE}" pid="6" name="ArticulateGUID">
    <vt:lpwstr>7AC37C26-112A-4152-BA10-6D5E79DDB089</vt:lpwstr>
  </property>
  <property fmtid="{D5CDD505-2E9C-101B-9397-08002B2CF9AE}" pid="7" name="ArticulatePath">
    <vt:lpwstr>05.31.22 Fin Highlights (1)</vt:lpwstr>
  </property>
</Properties>
</file>