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1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2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ink/ink3.xml" ContentType="application/inkml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ink/ink4.xml" ContentType="application/inkml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345" r:id="rId28"/>
    <p:sldId id="346" r:id="rId29"/>
    <p:sldId id="278" r:id="rId30"/>
    <p:sldId id="338" r:id="rId31"/>
    <p:sldId id="311" r:id="rId32"/>
    <p:sldId id="331" r:id="rId33"/>
    <p:sldId id="283" r:id="rId34"/>
    <p:sldId id="273" r:id="rId35"/>
    <p:sldId id="268" r:id="rId36"/>
    <p:sldId id="347" r:id="rId37"/>
    <p:sldId id="343" r:id="rId38"/>
    <p:sldId id="348" r:id="rId39"/>
    <p:sldId id="322" r:id="rId40"/>
    <p:sldId id="344" r:id="rId41"/>
    <p:sldId id="332" r:id="rId42"/>
    <p:sldId id="272" r:id="rId43"/>
    <p:sldId id="289" r:id="rId44"/>
    <p:sldId id="329" r:id="rId45"/>
  </p:sldIdLst>
  <p:sldSz cx="18288000" cy="10287000"/>
  <p:notesSz cx="9309100" cy="70231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6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233" tIns="26116" rIns="52233" bIns="261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80412"/>
            <a:ext cx="7447280" cy="2764803"/>
          </a:xfrm>
          <a:prstGeom prst="rect">
            <a:avLst/>
          </a:prstGeom>
        </p:spPr>
        <p:txBody>
          <a:bodyPr vert="horz" lIns="52233" tIns="26116" rIns="52233" bIns="26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6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8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8/21/2024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8/21/2024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2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35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customXml" Target="../ink/ink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80.png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customXml" Target="../ink/ink6.xml"/><Relationship Id="rId11" Type="http://schemas.openxmlformats.org/officeDocument/2006/relationships/image" Target="../media/image400.png"/><Relationship Id="rId5" Type="http://schemas.openxmlformats.org/officeDocument/2006/relationships/image" Target="../media/image370.png"/><Relationship Id="rId15" Type="http://schemas.openxmlformats.org/officeDocument/2006/relationships/image" Target="../media/image42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90.png"/><Relationship Id="rId14" Type="http://schemas.openxmlformats.org/officeDocument/2006/relationships/customXml" Target="../ink/ink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-9525" y="-54357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July 31,2024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July 31,2024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$25,435,227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$137,632,022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$24,435,227-21,616,325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$21,616,325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318" y="676092"/>
            <a:ext cx="11279665" cy="8679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July 31,2024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337" y="2905365"/>
            <a:ext cx="13194146" cy="6284346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347389" y="9185909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July 31,2024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850748" y="961679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945" y="3090915"/>
            <a:ext cx="13005759" cy="6260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July 31,2024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258D-3271-5BCF-4950-7F15E12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201" y="2455026"/>
            <a:ext cx="12401768" cy="6226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July 31,2024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" b="1246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July 31,2024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5600-05ED-D6B4-24A4-CBD58A7EEC76}"/>
              </a:ext>
            </a:extLst>
          </p:cNvPr>
          <p:cNvSpPr/>
          <p:nvPr/>
        </p:nvSpPr>
        <p:spPr>
          <a:xfrm rot="10800000">
            <a:off x="17743663" y="9458841"/>
            <a:ext cx="430888" cy="647024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45" y="3215827"/>
            <a:ext cx="15663555" cy="3751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July 31,2024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670269" y="2911828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$642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F1B4-2FA6-EB52-E16D-104AC12EE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29" y="2645517"/>
            <a:ext cx="16420809" cy="60483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AAE8CD-59EF-6D27-0561-662E6F95C9B2}"/>
              </a:ext>
            </a:extLst>
          </p:cNvPr>
          <p:cNvSpPr/>
          <p:nvPr/>
        </p:nvSpPr>
        <p:spPr>
          <a:xfrm>
            <a:off x="4176712" y="2791853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$639 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July 31,2024 </a:t>
            </a:r>
          </a:p>
          <a:p>
            <a:r>
              <a:rPr lang="en-US" sz="3600" dirty="0"/>
              <a:t>(11th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0344" y="2348275"/>
            <a:ext cx="10879680" cy="6345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July 31,2024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(11th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97989" y="5555065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9129250" y="1805879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2879" y="2525183"/>
            <a:ext cx="13589390" cy="6316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July 31,2024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July 31,2024</a:t>
            </a:r>
          </a:p>
          <a:p>
            <a:r>
              <a:rPr lang="en-US" sz="3600" dirty="0"/>
              <a:t>(11th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728680" y="3663160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382" y="1990646"/>
            <a:ext cx="10664845" cy="6879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July 31,2024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0927" y="2704489"/>
            <a:ext cx="13163749" cy="270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July 31,2024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171" y="2553852"/>
            <a:ext cx="15856428" cy="5648451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August 21th,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>
              <a:solidFill>
                <a:srgbClr val="025E3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D26FC-A0FC-C20C-52D7-0BB9ADEE0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52" y="4614056"/>
            <a:ext cx="15793495" cy="4625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August 21th,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24</a:t>
            </a:fld>
            <a:endParaRPr lang="en-US" sz="2800" b="1">
              <a:solidFill>
                <a:srgbClr val="025E3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3818A-7EFE-49BF-7F80-70E26CFD3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179007"/>
            <a:ext cx="15940585" cy="5818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047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9525" y="1830745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August 21th,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25</a:t>
            </a:fld>
            <a:endParaRPr lang="en-US" sz="2800" b="1">
              <a:solidFill>
                <a:srgbClr val="025E3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5AD11-29F9-2F4B-EAFD-F4BE66367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50" y="4317875"/>
            <a:ext cx="15269400" cy="5679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July 31,2024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$491,202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5530" y="1766269"/>
            <a:ext cx="8464887" cy="745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462" y="794152"/>
            <a:ext cx="18051483" cy="8099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56A41-2900-E412-33BF-80D9AB81C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1450686"/>
            <a:ext cx="18072100" cy="7204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65" y="4937273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442" y="4954554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458" y="4954554"/>
            <a:ext cx="3387634" cy="3738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8C784-DEC7-63D4-17D5-2E63ED2CE709}"/>
              </a:ext>
            </a:extLst>
          </p:cNvPr>
          <p:cNvSpPr txBox="1"/>
          <p:nvPr/>
        </p:nvSpPr>
        <p:spPr>
          <a:xfrm>
            <a:off x="12206181" y="5066071"/>
            <a:ext cx="3387634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COMING SOON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4th Governance STAR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July 31,2024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31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July 31,2024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5988" y="2922900"/>
            <a:ext cx="8282411" cy="688033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July 31,2024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648" y="2895636"/>
            <a:ext cx="10223932" cy="521449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July 31,2024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256" y="3501970"/>
            <a:ext cx="6855090" cy="606494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34850" y="4265436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July 31,2024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049" y="3536345"/>
            <a:ext cx="8516101" cy="574871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July 31,2024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385" y="2352721"/>
            <a:ext cx="17603646" cy="732566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July 31,2024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91" y="2547618"/>
            <a:ext cx="16067314" cy="677864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July 31,2024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38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42" y="3923868"/>
            <a:ext cx="16304821" cy="398509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63281"/>
              </p:ext>
            </p:extLst>
          </p:nvPr>
        </p:nvGraphicFramePr>
        <p:xfrm>
          <a:off x="2132013" y="2701925"/>
          <a:ext cx="14023975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8928080" imgH="5181600" progId="Excel.Sheet.12">
                  <p:link updateAutomatic="1"/>
                </p:oleObj>
              </mc:Choice>
              <mc:Fallback>
                <p:oleObj name="Worksheet" r:id="rId6" imgW="18928080" imgH="5181600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2013" y="2701925"/>
                        <a:ext cx="14023975" cy="5186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39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July 31,2024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557739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$ 42,637,491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$ 2,698,736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$ 39,412,223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0004" y="506112"/>
            <a:ext cx="8921513" cy="8674290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40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41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July 31,2024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07/31/2024 is $39,412,223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907015" y="8013943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2001" y="3788308"/>
            <a:ext cx="14072982" cy="4906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July 31,2024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July 31,2024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$ 16,391,970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$ 54,768,559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$39M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$29M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42,637,491-2,698,736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= $39,938,755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July 31,2024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$16,391,970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$39,938,755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$2,234,636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$69,008,749-5,798,494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Budgeted Payments $3.8M</a:t>
            </a:r>
          </a:p>
          <a:p>
            <a:r>
              <a:rPr lang="en-US" b="1" dirty="0"/>
              <a:t>Current $2.9M</a:t>
            </a:r>
          </a:p>
          <a:p>
            <a:r>
              <a:rPr lang="en-US" b="1" dirty="0"/>
              <a:t>Last payment due Aug 1</a:t>
            </a:r>
            <a:r>
              <a:rPr lang="en-US" b="1" baseline="30000" dirty="0"/>
              <a:t>st</a:t>
            </a:r>
            <a:r>
              <a:rPr lang="en-US" b="1" dirty="0"/>
              <a:t> - $795k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July 31,2024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$ 30,267,990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 FY24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 FY23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99340" y="5258589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$ 137,632,022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$1,862,830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$69,008,749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http://schemas.microsoft.com/office/2006/metadata/properties"/>
    <ds:schemaRef ds:uri="http://purl.org/dc/terms/"/>
    <ds:schemaRef ds:uri="68a1d430-a50e-484c-b4d2-499916cee947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2046</Words>
  <Application>Microsoft Office PowerPoint</Application>
  <PresentationFormat>Custom</PresentationFormat>
  <Paragraphs>386</Paragraphs>
  <Slides>41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July 31,2024</vt:lpstr>
      <vt:lpstr>INTERIM FINANCIAL REPORT (unaudited) As of July 31,2024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July 31,2024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58</cp:revision>
  <cp:lastPrinted>2024-08-20T19:36:03Z</cp:lastPrinted>
  <dcterms:created xsi:type="dcterms:W3CDTF">2021-09-22T16:28:29Z</dcterms:created>
  <dcterms:modified xsi:type="dcterms:W3CDTF">2024-08-21T15:43:38Z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