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ink/ink1.xml" ContentType="application/inkml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ink/ink2.xml" ContentType="application/inkml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ink/ink3.xml" ContentType="application/inkml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ink/ink4.xml" ContentType="application/inkml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notesSlides/notesSlide35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39.xml" ContentType="application/vnd.openxmlformats-officedocument.presentationml.tags+xml"/>
  <Override PartName="/ppt/notesSlides/notesSlide3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85" r:id="rId12"/>
    <p:sldId id="288" r:id="rId13"/>
    <p:sldId id="286" r:id="rId14"/>
    <p:sldId id="264" r:id="rId15"/>
    <p:sldId id="290" r:id="rId16"/>
    <p:sldId id="292" r:id="rId17"/>
    <p:sldId id="266" r:id="rId18"/>
    <p:sldId id="297" r:id="rId19"/>
    <p:sldId id="323" r:id="rId20"/>
    <p:sldId id="299" r:id="rId21"/>
    <p:sldId id="300" r:id="rId22"/>
    <p:sldId id="301" r:id="rId23"/>
    <p:sldId id="293" r:id="rId24"/>
    <p:sldId id="305" r:id="rId25"/>
    <p:sldId id="346" r:id="rId26"/>
    <p:sldId id="278" r:id="rId27"/>
    <p:sldId id="338" r:id="rId28"/>
    <p:sldId id="311" r:id="rId29"/>
    <p:sldId id="331" r:id="rId30"/>
    <p:sldId id="283" r:id="rId31"/>
    <p:sldId id="273" r:id="rId32"/>
    <p:sldId id="268" r:id="rId33"/>
    <p:sldId id="347" r:id="rId34"/>
    <p:sldId id="343" r:id="rId35"/>
    <p:sldId id="348" r:id="rId36"/>
    <p:sldId id="322" r:id="rId37"/>
    <p:sldId id="344" r:id="rId38"/>
    <p:sldId id="332" r:id="rId39"/>
    <p:sldId id="272" r:id="rId40"/>
    <p:sldId id="289" r:id="rId41"/>
    <p:sldId id="329" r:id="rId42"/>
  </p:sldIdLst>
  <p:sldSz cx="18288000" cy="10287000"/>
  <p:notesSz cx="9309100" cy="70231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DBC2B1-1D60-0867-926E-89C563EA5738}" name="Anai Rodriguez" initials="AR" userId="S::Anai.Rodriguez@hcde-texas.org::6e88ac4e-7b1b-4191-9e8b-3c4766ff51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D875"/>
    <a:srgbClr val="BAFAA0"/>
    <a:srgbClr val="332440"/>
    <a:srgbClr val="025E32"/>
    <a:srgbClr val="291F35"/>
    <a:srgbClr val="DF531B"/>
    <a:srgbClr val="B2251A"/>
    <a:srgbClr val="163501"/>
    <a:srgbClr val="C13D40"/>
    <a:srgbClr val="3DC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234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10.9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1 144,'97'-1,"149"-19,-123 8,238 8,-182 7,2739-3,-2886-2,-1-1,1-1,-1-2,0-1,-1-1,0-2,38-17,-43 18,1 0,0 2,0 2,1 0,0 1,33 1,-21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23.9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36.0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17 386,'0'0,"0"-1,0 0,1 0,-1 1,0-1,1 0,-1 0,0 1,1-1,-1 0,1 1,-1-1,1 1,0-1,-1 1,1-1,0 1,-1-1,1 1,0 0,-1-1,1 1,0 0,0-1,-1 1,2 0,27-6,-24 6,126-13,227 9,-204 6,-34 0,152-5,-234-2,-1-1,52-17,-51 13,1 1,38-4,63-3,118-7,846 25,-1078-4,-1-1,1-1,-1-1,45-16,-40 12,0 0,53-6,125 11,-145 5,1-2,71-10,209-32,-314 38,83-14,189-6,-279 23,-1-1,1 0,-1-2,0-1,26-10,-23 8,0 0,0 2,43-5,-7 7,96 7,-152-3,0 1,1 0,-1 0,0 0,0 1,0 0,0 0,-1 0,1 0,0 1,-1-1,0 1,1 1,-1-1,0 0,-1 1,1 0,-1 0,1 0,-1 0,0 1,-1-1,1 1,-1 0,0-1,0 1,-1 0,3 8,0 11,0 1,-2 0,-1 0,-3 44,1-35,-1-18,0 0,-1 0,0 0,-2-1,1 1,-2-1,0 0,-17 28,-7 19,18-26,11-31,0 0,-1 1,0-1,0 0,0 0,-1 0,-4 6,5-9,0 0,1-1,-1 1,0-1,0 0,0 0,0 0,0 0,0 0,-1 0,1 0,0-1,0 1,-1-1,1 1,0-1,-1 0,1 0,0 0,-1 0,1-1,-3 0,-48-9,-92-29,93 22,-94-16,35 24,-197 8,131 5,-1888-4,2022-3,0-1,1-3,-57-15,50 10,-94-10,-282 19,209 6,155-3,-137 4,163-1,1 1,0 2,-58 18,53-10,-2-2,0-2,-42 5,77-15,-1 1,0-1,1 0,-1 0,0-1,1 0,-1 0,1-1,0 0,-1 0,1 0,0-1,0 0,0 0,0 0,1-1,0 0,-9-7,8 4,1 1,-1-2,1 1,0 0,1-1,-1 0,2 0,-1-1,1 1,0-1,1 1,0-1,-1-13,-4-116,3 47,4 88,0-1,0 1,0 0,0 0,1 0,-1 0,1 0,0 0,0 0,0 0,0 0,0 0,1 1,-1-1,1 0,0 1,0-1,3-3,-1 3,0 0,1-1,-1 2,1-1,0 0,0 1,0 0,0 0,0 0,5 0,15-3,0 2,-1 1,46 2,-59 0,131 10,200 40,-158-20,-93-16,1067 140,-920-128,302 20,174-45,-451-3,-637-14,-38-3,-1992 20,2396-1,0 0,0 0,1 1,-1 0,0 0,0 1,1-1,-1 2,1-1,-1 1,1 1,0-1,0 1,1 0,-1 1,1 0,0 0,0 0,1 0,-1 1,1 0,0 0,-6 12,-7 13,-27 64,31-63,-34 59,47-90,0 1,-1-1,1 1,0-1,0 1,0-1,0 1,1 0,-1 0,0-1,1 1,-1 0,1 0,0 0,-1 0,1 0,0 0,0-1,0 1,1 3,1-4,-1 1,1-1,0 0,-1 0,1 0,0 0,0 0,0 0,0 0,0 0,0-1,0 1,0-1,0 0,0 0,0 0,0 0,0 0,3 0,309-3,-95-3,76-15,-280 19,178-22,210 1,-241 26,247-6,-277-13,33-2,118 19,83-3,-220-15,32 0,554 15,-349 4,-356-4,0-1,0-2,0-1,-1-1,30-12,8-1,-55 16,-9 1,-21 1,-37 1,56 1,-237-1,-159 6,372-2,1 1,0 2,-33 11,-46 10,-346 23,174-24,89 11,136-25,0-1,-1-3,-64 2,-1471-13,1520 6,-84 15,58-5,-7 1,24-3,-97 1,28-11,-250-5,388 4,0 0,0-1,0 0,1 0,-1-1,1 0,-1 0,1 0,0-1,-1 0,1 0,-10-8,12 7,0 0,0-1,1 1,-1-1,1 0,0 0,0 0,1 0,-1 0,1 0,0-1,1 1,-1-1,1 0,0-8,-2-27,1-1,3 1,7-56,-5 87,-1-1,2 1,-1-1,1 1,1 0,0 0,0 1,1 0,0 0,1 0,0 0,0 1,0 0,1 1,1 0,-1 0,1 1,14-8,-3 2,0 1,1 1,0 1,1 1,0 1,0 1,41-7,11 8,98 5,-104 3,134-14,-140 2,169-31,-164 25,0 3,124-6,140 19,-132 2,-158-1,74 13,-72-7,60 2,149 7,-41-2,-50-14,-92-2,1 2,80 13,-60-1,-49-8,-1 1,68 21,-69-16,0-1,0-2,0-1,52 1,163-9,-106-2,74 3,-183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1.31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8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250 489,'2552'0,"-2321"17,-19 1,-5-21,112 6,-302-1,0 2,0-1,-1 2,1 1,15 7,-14-6,1 0,-1-1,32 6,44-5,172-7,-105-4,-119 5,0 0,0-1,0-2,0-2,0-2,62-16,-44 6,-45 13,0-1,1 0,-1-1,21-11,-31 13,-1 1,1-2,-1 1,0 0,0-1,-1 1,1-1,-1 0,1-1,-1 1,0 0,-1-1,1 0,-1 1,0-1,0 0,1-9,1 0,-2 1,1-1,-2 0,0 0,-1 0,0 0,-4-25,3 35,0-1,0 1,0 0,0 0,-1 0,1 0,-1 0,0 0,-1 1,1-1,0 1,-1-1,0 1,0 0,0 0,0 0,0 0,-1 1,1-1,-1 1,0 0,0 0,0 0,0 0,0 1,0 0,0 0,-8-1,-8 1,1 1,0 0,-1 2,1 0,-36 10,22-3,0 2,-46 21,46-16,-4 3,0-2,0-2,-2-1,-49 11,-198 48,25-8,223-53,-58 25,70-25,-1-2,0 0,0-2,-1-1,-29 4,-291 32,132-13,-313 3,499-31,0 0,-47 11,40-6,-45 3,-510-7,303-5,-791 2,1068 0,1-1,-1 1,1-2,0 1,-1-2,1 1,0-2,1 1,-1-2,-18-9,21 9,1 0,0-1,0 0,1-1,-1 1,1-1,1-1,-1 1,1-1,0 0,1 0,0 0,-5-17,2 3,1 0,1 0,2 0,-3-38,8-93,1 77,-3 68,0-3,0 0,1 1,0-1,5-19,-5 27,0 0,1 0,-1 1,0-1,1 0,0 0,-1 1,1-1,0 1,1 0,-1-1,0 1,1 0,-1 0,1 0,-1 1,1-1,0 1,0-1,0 1,4-1,26-5,1 2,0 1,0 1,0 2,48 5,-10-2,2659 7,-1745-10,-959-1,0-1,-1-1,0-1,45-15,-37 9,63-9,24 14,-88 6,-1-1,65-11,-38 2,0 3,1 3,70 4,-116 0,-6 0,-1 0,1 1,-1 0,1 0,-1 0,1 1,-1 0,0 1,0 0,0 0,0 0,0 1,-1 0,0 0,7 7,-7-5,0 0,-1 1,1 0,-2 0,1 0,-1 0,0 1,-1 0,1 0,-2 0,1 0,-1 0,2 14,1 36,-2 0,-8 104,-1-25,6-110,1-12,-1 0,-1 0,0-1,-6 28,6-38,0 0,-1-1,1 1,-1-1,0 0,1 1,-2-1,1 0,0 0,-1 0,1 0,-1 0,0-1,0 0,0 1,0-1,0 0,-1 0,1 0,0-1,-1 1,0-1,-6 2,-22 2,0-2,-1-1,1-1,-60-7,4 1,-687 2,423 5,301-5,-73-12,-36-2,-255 14,396 1,1-1,-1-1,1 0,-35-15,33 12,0 0,-1 1,-34-5,-167 5,152 7,-130-14,94 1,-189 2,257 10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08.2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1 247,'0'-1,"1"-1,-1 0,1 0,0 0,0 0,0 0,0 1,0-1,0 0,0 1,0-1,1 1,-1-1,1 1,-1-1,1 1,-1 0,1 0,0 0,1-1,40-17,-6 11,0 1,0 3,0 1,0 1,55 5,-19-1,671-28,-133-40,-311 56,-65 5,-171-2,86-20,-95 15,0 2,81-3,582 16,-673-3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33943" cy="352239"/>
          </a:xfrm>
          <a:prstGeom prst="rect">
            <a:avLst/>
          </a:prstGeom>
        </p:spPr>
        <p:txBody>
          <a:bodyPr vert="horz" lIns="52233" tIns="26116" rIns="52233" bIns="26116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2736" y="3"/>
            <a:ext cx="4033943" cy="352239"/>
          </a:xfrm>
          <a:prstGeom prst="rect">
            <a:avLst/>
          </a:prstGeom>
        </p:spPr>
        <p:txBody>
          <a:bodyPr vert="horz" lIns="52233" tIns="26116" rIns="52233" bIns="26116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233" tIns="26116" rIns="52233" bIns="261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80412"/>
            <a:ext cx="7447280" cy="2764803"/>
          </a:xfrm>
          <a:prstGeom prst="rect">
            <a:avLst/>
          </a:prstGeom>
        </p:spPr>
        <p:txBody>
          <a:bodyPr vert="horz" lIns="52233" tIns="26116" rIns="52233" bIns="261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866"/>
            <a:ext cx="4033943" cy="352238"/>
          </a:xfrm>
          <a:prstGeom prst="rect">
            <a:avLst/>
          </a:prstGeom>
        </p:spPr>
        <p:txBody>
          <a:bodyPr vert="horz" lIns="52233" tIns="26116" rIns="52233" bIns="26116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2736" y="6670866"/>
            <a:ext cx="4033943" cy="352238"/>
          </a:xfrm>
          <a:prstGeom prst="rect">
            <a:avLst/>
          </a:prstGeom>
        </p:spPr>
        <p:txBody>
          <a:bodyPr vert="horz" lIns="52233" tIns="26116" rIns="52233" bIns="26116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5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27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67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4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5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70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297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65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00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26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7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2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78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271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7725C-55E4-8F36-6EDB-FF876302A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49713-DD2A-9D16-A35F-FD89471B5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6F224-8B8B-4341-7541-710C26B68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30CEA-B338-9FAB-75DA-18B1B44AA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945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321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223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1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7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1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10/15/2024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10/15/2024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10/15/2024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10/15/2024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s://nam04.safelinks.protection.outlook.com/?url=https%3A%2F%2Fwww.showme.com%2Fsh%3Fh%3D7M8qfQm&amp;data=05%7C02%7Cladams%40hcde-texas.org%7Cba2aadc025a742dde64808dce675170e%7C4b1e08a6362644b1bee4c614c2ebaebe%7C0%7C0%7C638638637797892311%7CUnknown%7CTWFpbGZsb3d8eyJWIjoiMC4wLjAwMDAiLCJQIjoiV2luMzIiLCJBTiI6Ik1haWwiLCJXVCI6Mn0%3D%7C0%7C%7C%7C&amp;sdata=Ce7uS0Q2eavFPn%2FR98R4Hg6o4rSI2J4EB%2Bp9OiYp%2FVw%3D&amp;reserved=0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6" Type="http://schemas.openxmlformats.org/officeDocument/2006/relationships/image" Target="../media/image29.png"/><Relationship Id="rId5" Type="http://schemas.openxmlformats.org/officeDocument/2006/relationships/image" Target="../media/image290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6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customXml" Target="../ink/ink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6" Type="http://schemas.openxmlformats.org/officeDocument/2006/relationships/image" Target="../media/image31.png"/><Relationship Id="rId5" Type="http://schemas.openxmlformats.org/officeDocument/2006/relationships/image" Target="../media/image290.png"/><Relationship Id="rId4" Type="http://schemas.openxmlformats.org/officeDocument/2006/relationships/customXml" Target="../ink/ink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customXml" Target="../ink/ink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6" Type="http://schemas.openxmlformats.org/officeDocument/2006/relationships/oleObject" Target="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" TargetMode="Externa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80.png"/><Relationship Id="rId12" Type="http://schemas.openxmlformats.org/officeDocument/2006/relationships/customXml" Target="../ink/ink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Relationship Id="rId6" Type="http://schemas.openxmlformats.org/officeDocument/2006/relationships/customXml" Target="../ink/ink6.xml"/><Relationship Id="rId11" Type="http://schemas.openxmlformats.org/officeDocument/2006/relationships/image" Target="../media/image400.png"/><Relationship Id="rId5" Type="http://schemas.openxmlformats.org/officeDocument/2006/relationships/image" Target="../media/image370.png"/><Relationship Id="rId15" Type="http://schemas.openxmlformats.org/officeDocument/2006/relationships/image" Target="../media/image42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390.png"/><Relationship Id="rId14" Type="http://schemas.openxmlformats.org/officeDocument/2006/relationships/customXml" Target="../ink/ink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26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83FBB4A2-5AA1-D12D-AB85-2D2BC70B9354}"/>
              </a:ext>
            </a:extLst>
          </p:cNvPr>
          <p:cNvSpPr/>
          <p:nvPr/>
        </p:nvSpPr>
        <p:spPr>
          <a:xfrm>
            <a:off x="199480" y="-1480949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" name="object 2"/>
          <p:cNvGrpSpPr/>
          <p:nvPr/>
        </p:nvGrpSpPr>
        <p:grpSpPr>
          <a:xfrm>
            <a:off x="-9525" y="-84519"/>
            <a:ext cx="18278475" cy="10371519"/>
            <a:chOff x="9411" y="-429342"/>
            <a:chExt cx="18278475" cy="10806880"/>
          </a:xfrm>
        </p:grpSpPr>
        <p:pic>
          <p:nvPicPr>
            <p:cNvPr id="3" name="object 3" descr="Person holding tablet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10" t="56" r="1240" b="2182"/>
            <a:stretch/>
          </p:blipFill>
          <p:spPr>
            <a:xfrm>
              <a:off x="11395089" y="-429342"/>
              <a:ext cx="6892797" cy="100568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object 4"/>
            <p:cNvSpPr/>
            <p:nvPr/>
          </p:nvSpPr>
          <p:spPr>
            <a:xfrm>
              <a:off x="9411" y="8844748"/>
              <a:ext cx="18278475" cy="1532790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420" y="1954703"/>
            <a:ext cx="9685421" cy="4302716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 dirty="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lang="en-US" sz="10400" dirty="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 dirty="0">
                <a:solidFill>
                  <a:srgbClr val="13110E"/>
                </a:solidFill>
                <a:latin typeface="Roboto"/>
                <a:cs typeface="Roboto"/>
              </a:rPr>
              <a:t>As of September 30,2024</a:t>
            </a:r>
            <a:endParaRPr lang="en-US" sz="3200" dirty="0">
              <a:solidFill>
                <a:srgbClr val="13110E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03" y="517479"/>
            <a:ext cx="4907603" cy="13342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62314-6203-4141-A3E0-623E7BB116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3999" y="9566910"/>
            <a:ext cx="609601" cy="430887"/>
          </a:xfrm>
          <a:ln>
            <a:noFill/>
          </a:ln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1B0BF-233A-0C8F-9307-7A733DD4D89A}"/>
              </a:ext>
            </a:extLst>
          </p:cNvPr>
          <p:cNvSpPr txBox="1"/>
          <p:nvPr/>
        </p:nvSpPr>
        <p:spPr>
          <a:xfrm>
            <a:off x="541420" y="6744350"/>
            <a:ext cx="927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One Minute Report – Click Below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E7A95F-0705-32E8-3601-2375CD222411}"/>
              </a:ext>
            </a:extLst>
          </p:cNvPr>
          <p:cNvSpPr txBox="1"/>
          <p:nvPr/>
        </p:nvSpPr>
        <p:spPr>
          <a:xfrm>
            <a:off x="445684" y="7499346"/>
            <a:ext cx="9366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hlinkClick r:id="rId6"/>
              </a:rPr>
              <a:t>https://www.showme.com/sh?h=7M8qfQm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5">
            <a:extLst>
              <a:ext uri="{FF2B5EF4-FFF2-40B4-BE49-F238E27FC236}">
                <a16:creationId xmlns:a16="http://schemas.microsoft.com/office/drawing/2014/main" id="{87AF0FAB-6817-E595-279D-6C9C55E1D05C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DC93C660-F1DC-6C66-FB78-E0181660742F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060602" y="248362"/>
            <a:ext cx="10058400" cy="171274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>
                <a:lumMod val="10000"/>
              </a:schemeClr>
            </a:solidFill>
          </a:ln>
          <a:effectLst>
            <a:outerShdw blurRad="50800" dist="50800" dir="5400000" sx="8000" sy="8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anchor="ctr" anchorCtr="1">
            <a:normAutofit fontScale="975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37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September 30,2024</a:t>
            </a:r>
            <a:b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200" b="1" i="1" u="none" strike="noStrike" kern="0" cap="none" spc="0" normalizeH="0" baseline="0" noProof="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Revenue Growth</a:t>
            </a:r>
            <a:endParaRPr kumimoji="0" lang="en-US" sz="4200" b="1" i="1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989" y="2595926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860580" y="2591119"/>
            <a:ext cx="6821953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6697" y="4593107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Fee for Service Revenues (G/F)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$507,658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Revenues       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$3,890,121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881417" y="4622406"/>
            <a:ext cx="6803801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927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760585" y="9357287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17%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854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5145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396697" y="5143500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387989" y="6359785"/>
            <a:ext cx="7178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10007222" y="6399042"/>
            <a:ext cx="6453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999941" y="4640221"/>
            <a:ext cx="6891362" cy="1569660"/>
          </a:xfrm>
          <a:prstGeom prst="rect">
            <a:avLst/>
          </a:prstGeom>
          <a:noFill/>
        </p:spPr>
        <p:txBody>
          <a:bodyPr wrap="square" lIns="182880">
            <a:spAutoFit/>
          </a:bodyPr>
          <a:lstStyle/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$507,658-214,290</a:t>
            </a:r>
          </a:p>
          <a:p>
            <a:endParaRPr lang="en-US" sz="24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$214,290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07222" y="5576675"/>
            <a:ext cx="6198561" cy="3346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BCA93714-032F-4E9D-8776-A91C6FEF4D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7726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>
                    <a:alpha val="99000"/>
                  </a:schemeClr>
                </a:solidFill>
              </a:rPr>
              <a:t>10</a:t>
            </a:fld>
            <a:endParaRPr lang="en-US" sz="2800" b="1">
              <a:solidFill>
                <a:schemeClr val="bg2">
                  <a:alpha val="99000"/>
                </a:schemeClr>
              </a:solidFill>
            </a:endParaRPr>
          </a:p>
        </p:txBody>
      </p:sp>
      <p:sp>
        <p:nvSpPr>
          <p:cNvPr id="10" name="Bevel 23">
            <a:extLst>
              <a:ext uri="{FF2B5EF4-FFF2-40B4-BE49-F238E27FC236}">
                <a16:creationId xmlns:a16="http://schemas.microsoft.com/office/drawing/2014/main" id="{8CB9AC7A-2EA3-40E3-02A1-4717DF3D0CA5}"/>
              </a:ext>
            </a:extLst>
          </p:cNvPr>
          <p:cNvSpPr/>
          <p:nvPr/>
        </p:nvSpPr>
        <p:spPr>
          <a:xfrm>
            <a:off x="1356101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-35% FY24 ​</a:t>
            </a:r>
          </a:p>
        </p:txBody>
      </p:sp>
      <p:sp>
        <p:nvSpPr>
          <p:cNvPr id="20" name="Bevel 23">
            <a:extLst>
              <a:ext uri="{FF2B5EF4-FFF2-40B4-BE49-F238E27FC236}">
                <a16:creationId xmlns:a16="http://schemas.microsoft.com/office/drawing/2014/main" id="{A162446F-0914-F945-E0DF-3DEBFE6ECC9F}"/>
              </a:ext>
            </a:extLst>
          </p:cNvPr>
          <p:cNvSpPr/>
          <p:nvPr/>
        </p:nvSpPr>
        <p:spPr>
          <a:xfrm>
            <a:off x="1817722" y="8164422"/>
            <a:ext cx="2720131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13 % FY25 </a:t>
            </a:r>
          </a:p>
        </p:txBody>
      </p:sp>
      <p:sp>
        <p:nvSpPr>
          <p:cNvPr id="26" name="Bevel 23">
            <a:extLst>
              <a:ext uri="{FF2B5EF4-FFF2-40B4-BE49-F238E27FC236}">
                <a16:creationId xmlns:a16="http://schemas.microsoft.com/office/drawing/2014/main" id="{D6342ED5-3D84-DCB7-9E02-417114B72106}"/>
              </a:ext>
            </a:extLst>
          </p:cNvPr>
          <p:cNvSpPr/>
          <p:nvPr/>
        </p:nvSpPr>
        <p:spPr>
          <a:xfrm>
            <a:off x="5432030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8% FY24 </a:t>
            </a:r>
          </a:p>
        </p:txBody>
      </p:sp>
      <p:sp>
        <p:nvSpPr>
          <p:cNvPr id="27" name="Bevel 23">
            <a:extLst>
              <a:ext uri="{FF2B5EF4-FFF2-40B4-BE49-F238E27FC236}">
                <a16:creationId xmlns:a16="http://schemas.microsoft.com/office/drawing/2014/main" id="{2E0E3D17-73B8-C26B-3716-2DA23CBF04DB}"/>
              </a:ext>
            </a:extLst>
          </p:cNvPr>
          <p:cNvSpPr/>
          <p:nvPr/>
        </p:nvSpPr>
        <p:spPr>
          <a:xfrm>
            <a:off x="1042507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137% FY25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B10A77F2-FBA5-7527-16F6-38A93FCF8DEC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258800" y="1887579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2024-2025 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E45E132-CD4B-4AF1-B069-7202FA489A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97D99-B9A1-044E-7047-57E2B55F0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133" y="692903"/>
            <a:ext cx="10744034" cy="86460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F382700D-B384-E9B4-8860-4AF96200935F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4756" y="-106839"/>
            <a:ext cx="17037310" cy="289630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545"/>
              </a:spcBef>
            </a:pP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September 30,2024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CF1D97-0E80-4272-916F-E950BD0A40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E27D4-4E0C-A41E-07BB-B8DE6DAAB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4618" y="3008842"/>
            <a:ext cx="12937583" cy="6077391"/>
          </a:xfrm>
          <a:prstGeom prst="rect">
            <a:avLst/>
          </a:prstGeom>
          <a:ln w="88900">
            <a:noFill/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554AA6F-AE78-CECB-895B-3648676662C4}"/>
              </a:ext>
            </a:extLst>
          </p:cNvPr>
          <p:cNvSpPr/>
          <p:nvPr/>
        </p:nvSpPr>
        <p:spPr>
          <a:xfrm rot="16200000">
            <a:off x="13037900" y="9185909"/>
            <a:ext cx="609856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20FF98B1-A975-1D33-3C52-36BD54BD4684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September 30,2024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4EF994-4A75-4527-A76C-458B0852E9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42BB365-C940-D2CD-2A5E-D62235192CC2}"/>
              </a:ext>
            </a:extLst>
          </p:cNvPr>
          <p:cNvSpPr/>
          <p:nvPr/>
        </p:nvSpPr>
        <p:spPr>
          <a:xfrm rot="16200000">
            <a:off x="12456853" y="9418928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7DA28-7AD0-7D5A-050F-D151BC944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2958" y="3156477"/>
            <a:ext cx="12593732" cy="6129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B6282A-1007-CF5F-CCAB-F911ED601247}"/>
              </a:ext>
            </a:extLst>
          </p:cNvPr>
          <p:cNvSpPr/>
          <p:nvPr/>
        </p:nvSpPr>
        <p:spPr>
          <a:xfrm>
            <a:off x="9411" y="0"/>
            <a:ext cx="18288000" cy="907675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FY 2024-25 Donations Report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September 30,2024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2B97641-1CF4-493B-8FAB-55567A829B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14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65B38-A4A7-6119-5D59-CB20D8FEDE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" r="366"/>
          <a:stretch/>
        </p:blipFill>
        <p:spPr>
          <a:xfrm>
            <a:off x="3693577" y="2550899"/>
            <a:ext cx="10697672" cy="73160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4387" y="2720022"/>
            <a:ext cx="13490918" cy="37511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algn="ctr"/>
            <a:endParaRPr sz="6000"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3229089" y="400948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FY 2024-25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September 30,2024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DCBD6CB-DCCA-4833-80BC-330601190E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15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AEA5A-6107-012C-48FB-A69E39B34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6430" y="1983545"/>
            <a:ext cx="14574129" cy="7188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95F1E0B8-E511-6044-7E43-B9946D601B6F}"/>
              </a:ext>
            </a:extLst>
          </p:cNvPr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4000" dirty="0"/>
              <a:t>INTERIM FINANCIAL REPORT (unaudited) </a:t>
            </a:r>
            <a:br>
              <a:rPr lang="en-US" sz="4000" dirty="0"/>
            </a:br>
            <a:r>
              <a:rPr lang="en-US" sz="4000" dirty="0"/>
              <a:t>TAX COLLECTIONS COMPARATIVE ANALYSIS </a:t>
            </a:r>
            <a:br>
              <a:rPr lang="en-US" sz="4000" dirty="0"/>
            </a:br>
            <a:r>
              <a:rPr lang="en-US" sz="4000" dirty="0"/>
              <a:t>Fiscal Year-To-Date as of September 30,2024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3827781" y="5143500"/>
            <a:ext cx="1617617" cy="625419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$665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435179" y="8974295"/>
            <a:ext cx="7074893" cy="1138773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BAFAA0"/>
                </a:solidFill>
                <a:cs typeface="Arial" charset="0"/>
              </a:rPr>
              <a:t>See Tax Calculator at: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BAFAA0"/>
                </a:solidFill>
                <a:cs typeface="Arial" charset="0"/>
              </a:rPr>
              <a:t>https://hcde-texas.org/transparency/tax-rate/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>
              <a:solidFill>
                <a:srgbClr val="BAFAA0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DF172DA-0546-4C17-9EC8-DAA81101DE69}"/>
              </a:ext>
            </a:extLst>
          </p:cNvPr>
          <p:cNvSpPr txBox="1">
            <a:spLocks/>
          </p:cNvSpPr>
          <p:nvPr/>
        </p:nvSpPr>
        <p:spPr>
          <a:xfrm>
            <a:off x="17616796" y="9405183"/>
            <a:ext cx="3810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16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7F1B4-2FA6-EB52-E16D-104AC12EE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8788" y="2687808"/>
            <a:ext cx="10227212" cy="600603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AAE8CD-59EF-6D27-0561-662E6F95C9B2}"/>
              </a:ext>
            </a:extLst>
          </p:cNvPr>
          <p:cNvSpPr/>
          <p:nvPr/>
        </p:nvSpPr>
        <p:spPr>
          <a:xfrm>
            <a:off x="10272226" y="3129112"/>
            <a:ext cx="1617617" cy="74295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$665 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1945728" y="419100"/>
            <a:ext cx="14401800" cy="17526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September 30,2024 </a:t>
            </a:r>
          </a:p>
          <a:p>
            <a:r>
              <a:rPr lang="en-US" sz="3600" dirty="0"/>
              <a:t>(1st month / 12 months)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447B4D-429A-4240-A14D-82718C4F85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17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75BEE-E5B7-ED3A-8014-7AB9EA440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1" y="2348275"/>
            <a:ext cx="15529558" cy="63454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559" y="0"/>
            <a:ext cx="18288000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9988" y="8870249"/>
            <a:ext cx="18297988" cy="1416751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2023 Proposed Tax Rate = $0.004800/$100 Property Assessment/Appraisal - --&gt;  Annual Tax on a $259,375 - $75,219 = $201,066/100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.004800 = $9.65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b) $705,000/$30,500,840 =  2.32% Collection and assessment costs </a:t>
            </a:r>
          </a:p>
          <a:p>
            <a:endParaRPr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rgbClr val="291F3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600" kern="0" dirty="0">
                <a:ln w="0"/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September 30,2024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(1st month / 12 months)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DA9C399-E44E-4B74-A0E8-7240361688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18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5491104" y="5370881"/>
            <a:ext cx="609601" cy="624958"/>
          </a:xfrm>
          <a:prstGeom prst="downArrow">
            <a:avLst/>
          </a:prstGeom>
          <a:solidFill>
            <a:srgbClr val="FF0000"/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8796106" y="1805879"/>
            <a:ext cx="685800" cy="690593"/>
          </a:xfrm>
          <a:prstGeom prst="downArrow">
            <a:avLst/>
          </a:prstGeom>
          <a:solidFill>
            <a:srgbClr val="B2251A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04E6E7-B733-D91B-430F-2854F6D69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1175" y="2525183"/>
            <a:ext cx="13645662" cy="63163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525" y="8870248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899"/>
            <a:ext cx="14553127" cy="164774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September 30,2024</a:t>
            </a:r>
          </a:p>
          <a:p>
            <a:r>
              <a:rPr lang="en-US" sz="3600" dirty="0"/>
              <a:t>(1st month / 12 months)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2022 Adopted Tax Rate = $0.004900/$100 Property Assessment/Appraisal - --&gt;  Annual Tax on a $259,375 - $75,219 = $201,066/100 x .004900 = $9.85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$705,000/$25,188,000 =  2.80% Collection and assessment costs 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084FCAD-EF26-464B-B75A-5F10364FA9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19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3635833" y="3399625"/>
            <a:ext cx="1449289" cy="638140"/>
          </a:xfrm>
          <a:prstGeom prst="rightArrow">
            <a:avLst/>
          </a:prstGeom>
          <a:solidFill>
            <a:srgbClr val="FF0000"/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07EFC-EE42-8118-54EB-D0B5CCCE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2108" y="2537828"/>
            <a:ext cx="10325393" cy="5785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928732"/>
            <a:ext cx="18278475" cy="9323979"/>
            <a:chOff x="0" y="966424"/>
            <a:chExt cx="18278475" cy="9323979"/>
          </a:xfrm>
          <a:solidFill>
            <a:srgbClr val="7F0B5B"/>
          </a:solidFill>
        </p:grpSpPr>
        <p:sp>
          <p:nvSpPr>
            <p:cNvPr id="3" name="object 3"/>
            <p:cNvSpPr/>
            <p:nvPr/>
          </p:nvSpPr>
          <p:spPr>
            <a:xfrm>
              <a:off x="0" y="8759765"/>
              <a:ext cx="18278475" cy="1530638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 descr="Two people looking at computer monitor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3" r="20865"/>
            <a:stretch/>
          </p:blipFill>
          <p:spPr>
            <a:xfrm>
              <a:off x="634842" y="966424"/>
              <a:ext cx="7107383" cy="6939187"/>
            </a:xfrm>
            <a:prstGeom prst="ellipse">
              <a:avLst/>
            </a:prstGeom>
            <a:ln w="63500" cap="rnd">
              <a:solidFill>
                <a:srgbClr val="0033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object 7"/>
            <p:cNvSpPr/>
            <p:nvPr/>
          </p:nvSpPr>
          <p:spPr>
            <a:xfrm>
              <a:off x="8920419" y="4138221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grpFill/>
            <a:ln w="9524">
              <a:solidFill>
                <a:srgbClr val="00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85020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>
                <a:solidFill>
                  <a:schemeClr val="accent4">
                    <a:lumMod val="50000"/>
                  </a:schemeClr>
                </a:solidFill>
              </a:rPr>
              <a:t>Highlights of Interim Financial Report (unaudited)</a:t>
            </a:r>
            <a:endParaRPr sz="60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589BC-3A5D-41C4-AE82-F0E7C97ECB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22677" y="2971045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spc="-5" dirty="0">
                <a:solidFill>
                  <a:schemeClr val="accent4">
                    <a:lumMod val="50000"/>
                  </a:schemeClr>
                </a:solidFill>
                <a:latin typeface="Roboto"/>
                <a:cs typeface="Roboto"/>
              </a:rPr>
              <a:t>September 30,2024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>
              <a:latin typeface="Roboto"/>
              <a:cs typeface="Robo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63872-1CB2-2125-97F0-9AA06851D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546" y="4954683"/>
            <a:ext cx="4907603" cy="1334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714070-CE55-3A8C-41AB-DEF9ECD185D6}"/>
              </a:ext>
            </a:extLst>
          </p:cNvPr>
          <p:cNvSpPr/>
          <p:nvPr/>
        </p:nvSpPr>
        <p:spPr>
          <a:xfrm>
            <a:off x="1451347" y="5826348"/>
            <a:ext cx="14152033" cy="3416320"/>
          </a:xfrm>
          <a:prstGeom prst="roundRect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rgbClr val="003E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September 30,2024</a:t>
            </a:r>
            <a:br>
              <a:rPr lang="en-US" sz="3200" kern="0" dirty="0"/>
            </a:br>
            <a:endParaRPr lang="en-US" sz="3200" kern="0" dirty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826348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DE33BDF-8714-4CCA-9B3E-213031C7A7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20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BEEA20-B662-0A77-706B-5210601D1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4256" y="2731161"/>
            <a:ext cx="12757090" cy="26560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800" b="1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September 30,2024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A90D5F1-84B8-4ECC-BF9A-5B0F0CA04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2CA3B-1935-B074-226C-FDC45E94E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171" y="2715529"/>
            <a:ext cx="15856428" cy="5325097"/>
          </a:xfrm>
          <a:prstGeom prst="rect">
            <a:avLst/>
          </a:prstGeom>
          <a:ln w="25400">
            <a:solidFill>
              <a:srgbClr val="33244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5302673-3809-B4B4-B7AD-4463364E11FE}"/>
              </a:ext>
            </a:extLst>
          </p:cNvPr>
          <p:cNvSpPr/>
          <p:nvPr/>
        </p:nvSpPr>
        <p:spPr>
          <a:xfrm>
            <a:off x="9525" y="1830745"/>
            <a:ext cx="18297525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B1D30F4-A315-6DFF-CE01-25517E5FD64D}"/>
              </a:ext>
            </a:extLst>
          </p:cNvPr>
          <p:cNvSpPr>
            <a:spLocks/>
          </p:cNvSpPr>
          <p:nvPr/>
        </p:nvSpPr>
        <p:spPr>
          <a:xfrm>
            <a:off x="0" y="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30182" y="498670"/>
            <a:ext cx="13543217" cy="1825430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October 16th, </a:t>
            </a:r>
            <a:r>
              <a:rPr lang="en-US" sz="39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sz="4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286B0-BF06-4AFD-B3D0-CBC35BD5EFFC}"/>
              </a:ext>
            </a:extLst>
          </p:cNvPr>
          <p:cNvSpPr txBox="1"/>
          <p:nvPr/>
        </p:nvSpPr>
        <p:spPr>
          <a:xfrm>
            <a:off x="4664994" y="5817191"/>
            <a:ext cx="80171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>
                <a:latin typeface="+mj-lt"/>
                <a:ea typeface="Roboto" panose="02000000000000000000" pitchFamily="2" charset="0"/>
              </a:rPr>
              <a:t>No Budget Amendments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B20F6B5-18DA-49CC-B36B-CE39D6BAA2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22</a:t>
            </a:fld>
            <a:endParaRPr lang="en-US" sz="2800" b="1">
              <a:solidFill>
                <a:srgbClr val="025E3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167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chemeClr val="bg2">
                    <a:lumMod val="10000"/>
                  </a:schemeClr>
                </a:solidFill>
              </a:rPr>
              <a:t>Education Foundation Update</a:t>
            </a:r>
            <a:endParaRPr spc="-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08" y="535937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September 30,2024</a:t>
            </a:r>
            <a:endParaRPr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10" y="433561"/>
            <a:ext cx="8043575" cy="2889321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D82211-0C82-1ED7-0D4C-FAB2B3C854C1}"/>
              </a:ext>
            </a:extLst>
          </p:cNvPr>
          <p:cNvSpPr/>
          <p:nvPr/>
        </p:nvSpPr>
        <p:spPr>
          <a:xfrm>
            <a:off x="12168228" y="7160534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521654" y="280818"/>
            <a:ext cx="9981076" cy="80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4E961D4-6F2C-4850-A9D2-4748647AFF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2323394" y="7281455"/>
            <a:ext cx="2087534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Net Equity 452,958</a:t>
            </a: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2F862F5-AF2F-C953-F48E-EF6980B96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708" y="1886320"/>
            <a:ext cx="10691121" cy="811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25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F5CD7-3D32-043E-63EF-CCF977233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708" y="794152"/>
            <a:ext cx="17584615" cy="80996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B464A30-8A9E-E609-DABE-BE45DEC83D03}"/>
              </a:ext>
            </a:extLst>
          </p:cNvPr>
          <p:cNvSpPr/>
          <p:nvPr/>
        </p:nvSpPr>
        <p:spPr>
          <a:xfrm>
            <a:off x="0" y="89211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E9498A7-6688-AF98-FBEA-77768C47FAB8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6EBFB-2CB8-4E07-9A4A-6ADB14ED76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26</a:t>
            </a:fld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9EC9-6D6C-41EA-A8F8-3EE58E6CF845}"/>
              </a:ext>
            </a:extLst>
          </p:cNvPr>
          <p:cNvSpPr txBox="1"/>
          <p:nvPr/>
        </p:nvSpPr>
        <p:spPr>
          <a:xfrm>
            <a:off x="1139815" y="411583"/>
            <a:ext cx="15692907" cy="8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 dirty="0">
                <a:solidFill>
                  <a:srgbClr val="002060"/>
                </a:solidFill>
                <a:latin typeface="Roboto"/>
                <a:cs typeface="Roboto"/>
              </a:rPr>
              <a:t>Ed Foundation Balances Per Program </a:t>
            </a:r>
            <a:endParaRPr lang="en-US" sz="4800" dirty="0">
              <a:solidFill>
                <a:srgbClr val="002060"/>
              </a:solidFill>
              <a:latin typeface="Roboto"/>
              <a:cs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556A41-2900-E412-33BF-80D9AB81C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572" y="1450686"/>
            <a:ext cx="17458006" cy="7204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693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2614978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chemeClr val="bg2">
                    <a:lumMod val="10000"/>
                  </a:schemeClr>
                </a:solidFill>
              </a:rPr>
              <a:t>PFC &amp; Lease Revenue Projects Update</a:t>
            </a:r>
            <a:endParaRPr spc="-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27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10" y="556893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September 30,2024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7D19C-81FB-0A90-E3E3-CA660574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571453"/>
            <a:ext cx="5235148" cy="1426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7815" y="977837"/>
            <a:ext cx="6505575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600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66" y="566198"/>
            <a:ext cx="7515333" cy="88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865" y="3267861"/>
            <a:ext cx="9180624" cy="62309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9298577" y="342900"/>
            <a:ext cx="7315200" cy="2514600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440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40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Program for construction</a:t>
            </a:r>
            <a:endParaRPr lang="en-US" sz="4400">
              <a:ln>
                <a:solidFill>
                  <a:srgbClr val="025E32"/>
                </a:solidFill>
              </a:ln>
              <a:solidFill>
                <a:srgbClr val="025E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D28D285-A4B4-4CC9-91AD-03CEC61821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28</a:t>
            </a:fld>
            <a:endParaRPr lang="en-US" sz="2800" b="1">
              <a:solidFill>
                <a:srgbClr val="025E3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2826306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September 30,2024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29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263831" y="128256"/>
            <a:ext cx="15972609" cy="2328600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$11,172,589 Awarded on Jan 2024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6383" y="3030554"/>
            <a:ext cx="8101621" cy="6665024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91103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</a:t>
            </a:r>
            <a:endParaRPr sz="600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824551"/>
            <a:ext cx="17441091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33244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>
                <a:solidFill>
                  <a:srgbClr val="33244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33244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9F5E60-5036-EDE2-14EF-90EF0F84E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23" y="4968699"/>
            <a:ext cx="3387634" cy="3742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BE5150-BDCF-8142-4B78-0B5604559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536" y="4985980"/>
            <a:ext cx="3230880" cy="37247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52823D-78AF-E4CB-ED65-6149B1E49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8810" y="4954553"/>
            <a:ext cx="3387634" cy="3738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2F07BF-0FC9-E07A-51D6-624F026421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1839" y="4954553"/>
            <a:ext cx="3770760" cy="37247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3507343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Retainage Payable </a:t>
            </a:r>
          </a:p>
          <a:p>
            <a:pPr algn="ctr"/>
            <a:endParaRPr lang="en-US" sz="4000" b="1" dirty="0">
              <a:solidFill>
                <a:srgbClr val="025E32"/>
              </a:solidFill>
              <a:cs typeface="Adobe Devanagari" panose="02040503050201020203" pitchFamily="18" charset="0"/>
            </a:endParaRP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September 30,2024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30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2697599" y="525990"/>
            <a:ext cx="11932801" cy="1200329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2020 MTN NOTES/2020 PFC BONDS </a:t>
            </a:r>
          </a:p>
          <a:p>
            <a:pPr algn="ctr"/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Pending Retainage Payable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963" y="3256267"/>
            <a:ext cx="10218471" cy="4493228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3614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11658600" y="3536345"/>
            <a:ext cx="5943600" cy="2145268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September 30,2024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31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1263831" y="128256"/>
            <a:ext cx="15972609" cy="286232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3600" dirty="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7954" y="3932452"/>
            <a:ext cx="7299092" cy="5587821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2AD56F-37B6-BBC6-CE06-5AE67FC31E44}"/>
              </a:ext>
            </a:extLst>
          </p:cNvPr>
          <p:cNvSpPr txBox="1"/>
          <p:nvPr/>
        </p:nvSpPr>
        <p:spPr>
          <a:xfrm>
            <a:off x="14173200" y="1714500"/>
            <a:ext cx="281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$16,313,000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780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11634850" y="4265436"/>
            <a:ext cx="5943600" cy="2145268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Retainage Payable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September 30,2024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32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1263831" y="128256"/>
            <a:ext cx="15972609" cy="286232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6049" y="4226757"/>
            <a:ext cx="8516101" cy="4367894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9C17B-8D0D-58FD-0792-051E50EFFE99}"/>
              </a:ext>
            </a:extLst>
          </p:cNvPr>
          <p:cNvSpPr txBox="1"/>
          <p:nvPr/>
        </p:nvSpPr>
        <p:spPr>
          <a:xfrm>
            <a:off x="14173200" y="1714500"/>
            <a:ext cx="281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$16,313,000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478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September 30,2024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33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9B31C0-2528-17F3-ED13-DEA8AD74B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302" y="2352721"/>
            <a:ext cx="17007840" cy="7325669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8420AE4-0668-C7C0-C93E-A275D49DB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4A74443E-25F5-B590-F87E-B12A599B41E5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4FB03-F9CB-CD1A-3D44-21332FDFC631}"/>
              </a:ext>
            </a:extLst>
          </p:cNvPr>
          <p:cNvSpPr txBox="1"/>
          <p:nvPr/>
        </p:nvSpPr>
        <p:spPr>
          <a:xfrm>
            <a:off x="1460297" y="244929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2024 MNT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September 30,2024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455E62C-D9C2-1739-540A-6EE6220732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34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AACA5A-4FFB-365A-35E1-3A87F9096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790" y="2547618"/>
            <a:ext cx="16402929" cy="6778642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6640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485411-A50C-BA2D-FD57-C61AB3BEF67C}"/>
              </a:ext>
            </a:extLst>
          </p:cNvPr>
          <p:cNvSpPr/>
          <p:nvPr/>
        </p:nvSpPr>
        <p:spPr>
          <a:xfrm>
            <a:off x="0" y="1"/>
            <a:ext cx="18288000" cy="886968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A7B6F-5105-16A5-4DB6-51FE6138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804" y="249806"/>
            <a:ext cx="12210292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September 30,2024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AEC86-C912-2A4E-A0EA-77F80AA6AB13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35</a:t>
            </a:fld>
            <a:endParaRPr lang="en-US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99178-BBC8-877D-FEC3-897A0816E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8" y="4015851"/>
            <a:ext cx="15754758" cy="3857403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557DF9-16C4-15EF-1EAA-33AAE88BD490}"/>
              </a:ext>
            </a:extLst>
          </p:cNvPr>
          <p:cNvSpPr txBox="1"/>
          <p:nvPr/>
        </p:nvSpPr>
        <p:spPr>
          <a:xfrm>
            <a:off x="4063720" y="1861765"/>
            <a:ext cx="11121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Irvington Renovation    2020 Maintenance Notes   </a:t>
            </a:r>
            <a:r>
              <a:rPr lang="en-US" sz="3200"/>
              <a:t>$   4,781,519</a:t>
            </a:r>
            <a:endParaRPr lang="en-US" sz="3200" dirty="0"/>
          </a:p>
          <a:p>
            <a:r>
              <a:rPr lang="en-US" sz="3200" dirty="0"/>
              <a:t>Contract                          2024 Maintenance Notes   $   7,000,000  </a:t>
            </a:r>
          </a:p>
          <a:p>
            <a:r>
              <a:rPr lang="en-US" sz="3200" dirty="0"/>
              <a:t>                                                            Total                      $11,781,519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155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6680" y="-2476"/>
            <a:ext cx="18394680" cy="10289476"/>
            <a:chOff x="-106680" y="11"/>
            <a:chExt cx="18394680" cy="10289476"/>
          </a:xfrm>
          <a:solidFill>
            <a:schemeClr val="bg2"/>
          </a:solidFill>
        </p:grpSpPr>
        <p:pic>
          <p:nvPicPr>
            <p:cNvPr id="3" name="object 3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106680" y="11"/>
              <a:ext cx="18394680" cy="10286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62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59943" y="162535"/>
            <a:ext cx="15485057" cy="953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lang="en-US" sz="6000" b="1" spc="-5">
                <a:latin typeface="Roboto"/>
                <a:cs typeface="Roboto"/>
              </a:rPr>
              <a:t>Capital Program Proposal from Aug 3, 2020</a:t>
            </a:r>
            <a:endParaRPr sz="6000">
              <a:latin typeface="Roboto"/>
              <a:cs typeface="Roboto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E18A68F-196E-4E7F-8CF0-0402426E5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163281"/>
              </p:ext>
            </p:extLst>
          </p:nvPr>
        </p:nvGraphicFramePr>
        <p:xfrm>
          <a:off x="2132013" y="2701925"/>
          <a:ext cx="14023975" cy="518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8928080" imgH="5181600" progId="Excel.Sheet.12">
                  <p:link updateAutomatic="1"/>
                </p:oleObj>
              </mc:Choice>
              <mc:Fallback>
                <p:oleObj name="Worksheet" r:id="rId6" imgW="18928080" imgH="5181600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E18A68F-196E-4E7F-8CF0-0402426E5B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2013" y="2701925"/>
                        <a:ext cx="14023975" cy="5186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0">
                        <a:solidFill>
                          <a:srgbClr val="025E3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54E4E28-E8A9-4F29-8387-FDCC22E520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9BF7D-FAE3-4989-BE4D-DCF8521A03A5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36</a:t>
            </a:fld>
            <a:endParaRPr lang="en-US" sz="2800"/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00BEE1-5862-418A-8D13-E44497D384D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175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050" y="7447838"/>
            <a:ext cx="16755392" cy="2700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3200" b="1">
                <a:latin typeface="+mj-lt"/>
                <a:ea typeface="Roboto" panose="02000000000000000000" pitchFamily="2" charset="0"/>
              </a:rPr>
              <a:t>Note:  The Total Public Notice was $54,000,000. (</a:t>
            </a:r>
            <a:r>
              <a:rPr lang="en-US" sz="3200" b="1">
                <a:highlight>
                  <a:srgbClr val="00FFFF"/>
                </a:highlight>
                <a:latin typeface="+mj-lt"/>
                <a:ea typeface="Roboto" panose="02000000000000000000" pitchFamily="2" charset="0"/>
              </a:rPr>
              <a:t>$35,000,000 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for Revenue bonds and </a:t>
            </a:r>
            <a:r>
              <a:rPr lang="en-US" sz="3200" b="1">
                <a:highlight>
                  <a:srgbClr val="00FF00"/>
                </a:highlight>
                <a:latin typeface="+mj-lt"/>
                <a:ea typeface="Roboto" panose="02000000000000000000" pitchFamily="2" charset="0"/>
              </a:rPr>
              <a:t>$19,000,000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 for Maintenance Notes) on August 10, 2020. A transfer of $1,350,000 plus $50,000 in reimbursable expenditures was made from AB East to allocate Program Manager costs to establish the budgets. </a:t>
            </a:r>
          </a:p>
          <a:p>
            <a:pPr marL="12700" marR="5080">
              <a:lnSpc>
                <a:spcPct val="116100"/>
              </a:lnSpc>
              <a:spcBef>
                <a:spcPts val="2985"/>
              </a:spcBef>
            </a:pPr>
            <a:r>
              <a:rPr lang="en-US" sz="2400" b="1" spc="20">
                <a:solidFill>
                  <a:srgbClr val="13110E"/>
                </a:solidFill>
                <a:latin typeface="Roboto"/>
                <a:cs typeface="Roboto"/>
              </a:rPr>
              <a:t>Based on Pricing the principal amount will vary due to the premium projected in the bond sale. Revenues Bonds estimated at $27,730,000 and Maintenance Notes for $13,695,000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49336" y="1740838"/>
            <a:ext cx="5975350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5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devices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devices.</a:t>
            </a:r>
            <a:endParaRPr sz="1600">
              <a:latin typeface="Roboto"/>
              <a:cs typeface="Roboto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417751F-A99E-4E75-96B3-AD357B9FD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77117"/>
              </p:ext>
            </p:extLst>
          </p:nvPr>
        </p:nvGraphicFramePr>
        <p:xfrm>
          <a:off x="304800" y="1446220"/>
          <a:ext cx="17487900" cy="593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925">
                  <a:extLst>
                    <a:ext uri="{9D8B030D-6E8A-4147-A177-3AD203B41FA5}">
                      <a16:colId xmlns:a16="http://schemas.microsoft.com/office/drawing/2014/main" val="3073803767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541427594"/>
                    </a:ext>
                  </a:extLst>
                </a:gridCol>
                <a:gridCol w="2044040">
                  <a:extLst>
                    <a:ext uri="{9D8B030D-6E8A-4147-A177-3AD203B41FA5}">
                      <a16:colId xmlns:a16="http://schemas.microsoft.com/office/drawing/2014/main" val="3829672187"/>
                    </a:ext>
                  </a:extLst>
                </a:gridCol>
                <a:gridCol w="2725387">
                  <a:extLst>
                    <a:ext uri="{9D8B030D-6E8A-4147-A177-3AD203B41FA5}">
                      <a16:colId xmlns:a16="http://schemas.microsoft.com/office/drawing/2014/main" val="1738128362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3636754008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733138899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131453240"/>
                    </a:ext>
                  </a:extLst>
                </a:gridCol>
              </a:tblGrid>
              <a:tr h="1200269"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Substantial Completion 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Maintenance Notes Projected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Revenue Bonds Proceeds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General Funds </a:t>
                      </a:r>
                    </a:p>
                    <a:p>
                      <a:pPr algn="ctr"/>
                      <a:r>
                        <a:rPr lang="en-US" sz="2500"/>
                        <a:t>Use of Fund Bal.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Interest Earnings Projection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971003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Reagan Adm Bldg.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Feb  9,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007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Adult Ed Building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$18,358,750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$ 3,659,000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$12,728,598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$101,153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61082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HP East 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$7,916,645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$ 1,089,500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$4,909,645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999968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Ab East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Aug 16,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$17,805,875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$ 2,759,000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$12,943,640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103,235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340"/>
                  </a:ext>
                </a:extLst>
              </a:tr>
              <a:tr h="453435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$52,446,770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$15,873,000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$30,581,882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$5,740,000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$251,888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15876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Closed on</a:t>
                      </a:r>
                    </a:p>
                    <a:p>
                      <a:r>
                        <a:rPr lang="en-US" sz="2500"/>
                        <a:t> 12-2-20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Invested in pools.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717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14:cNvPr>
              <p14:cNvContentPartPr/>
              <p14:nvPr/>
            </p14:nvContentPartPr>
            <p14:xfrm>
              <a:off x="2254024" y="992019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0024" y="98121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14:cNvPr>
              <p14:cNvContentPartPr/>
              <p14:nvPr/>
            </p14:nvContentPartPr>
            <p14:xfrm>
              <a:off x="2248264" y="9781230"/>
              <a:ext cx="1850400" cy="29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4264" y="9673230"/>
                <a:ext cx="195804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14:cNvPr>
              <p14:cNvContentPartPr/>
              <p14:nvPr/>
            </p14:nvContentPartPr>
            <p14:xfrm>
              <a:off x="7965784" y="997023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1784" y="98622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14:cNvPr>
              <p14:cNvContentPartPr/>
              <p14:nvPr/>
            </p14:nvContentPartPr>
            <p14:xfrm>
              <a:off x="7876144" y="9794550"/>
              <a:ext cx="1873440" cy="28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22144" y="9686550"/>
                <a:ext cx="19810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14:cNvPr>
              <p14:cNvContentPartPr/>
              <p14:nvPr/>
            </p14:nvContentPartPr>
            <p14:xfrm>
              <a:off x="2367064" y="9981750"/>
              <a:ext cx="1271880" cy="8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3064" y="9873750"/>
                <a:ext cx="13795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14:cNvPr>
              <p14:cNvContentPartPr/>
              <p14:nvPr/>
            </p14:nvContentPartPr>
            <p14:xfrm>
              <a:off x="2404504" y="10031430"/>
              <a:ext cx="1607760" cy="51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0504" y="9924175"/>
                <a:ext cx="1715400" cy="265993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0D8388B-A69A-439D-83AD-363B4FD4934D}"/>
              </a:ext>
            </a:extLst>
          </p:cNvPr>
          <p:cNvSpPr txBox="1"/>
          <p:nvPr/>
        </p:nvSpPr>
        <p:spPr>
          <a:xfrm>
            <a:off x="3229261" y="316410"/>
            <a:ext cx="1463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2020 Projected Capital Improvement Program</a:t>
            </a:r>
            <a:endParaRPr lang="en-US" sz="4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28F12BE-1981-43A7-8031-E7183408AD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37</a:t>
            </a:fld>
            <a:endParaRPr lang="en-US" sz="2800" b="1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325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"/>
            <a:ext cx="18288000" cy="1017270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606547"/>
            <a:ext cx="18211800" cy="35655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A93BD3-2C1D-4AA4-AFE4-69ABDB4D50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dirty="0" smtClean="0">
                <a:solidFill>
                  <a:schemeClr val="bg2"/>
                </a:solidFill>
              </a:rPr>
              <a:t>38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3415BF1-CE40-07C5-D403-84068760B9E8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37619-744F-9269-125E-645D2FB58026}"/>
              </a:ext>
            </a:extLst>
          </p:cNvPr>
          <p:cNvSpPr/>
          <p:nvPr/>
        </p:nvSpPr>
        <p:spPr>
          <a:xfrm>
            <a:off x="1036288" y="5067336"/>
            <a:ext cx="5638801" cy="462112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-86257" y="2374564"/>
            <a:ext cx="8391926" cy="19954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(unaudited)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Balance Sheet as of </a:t>
            </a:r>
            <a:r>
              <a:rPr lang="en-US" sz="3200" b="1" spc="60" dirty="0">
                <a:solidFill>
                  <a:srgbClr val="332440"/>
                </a:solidFill>
                <a:latin typeface="Roboto"/>
              </a:rPr>
              <a:t>September 30,2024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197353"/>
            <a:ext cx="5166360" cy="140596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C7921-000B-4411-B6E8-5E583C1BE2AA}"/>
              </a:ext>
            </a:extLst>
          </p:cNvPr>
          <p:cNvSpPr txBox="1"/>
          <p:nvPr/>
        </p:nvSpPr>
        <p:spPr>
          <a:xfrm>
            <a:off x="1521644" y="5349931"/>
            <a:ext cx="4500895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u="sng" dirty="0">
                <a:solidFill>
                  <a:srgbClr val="332440"/>
                </a:solidFill>
              </a:rPr>
              <a:t>Total Assets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$ 38,554,377</a:t>
            </a:r>
          </a:p>
          <a:p>
            <a:endParaRPr lang="en-US" sz="2000" b="1" dirty="0">
              <a:solidFill>
                <a:srgbClr val="332440"/>
              </a:solidFill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Liabilities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600" b="1" dirty="0">
                <a:solidFill>
                  <a:srgbClr val="332440"/>
                </a:solidFill>
              </a:rPr>
              <a:t>		$ 3,351,305</a:t>
            </a:r>
          </a:p>
          <a:p>
            <a:endParaRPr lang="en-US" sz="2000" b="1" dirty="0">
              <a:solidFill>
                <a:srgbClr val="332440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Fund Equity</a:t>
            </a:r>
            <a:r>
              <a:rPr lang="en-US" sz="3600" dirty="0">
                <a:solidFill>
                  <a:srgbClr val="332440"/>
                </a:solidFill>
              </a:rPr>
              <a:t>: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$ 35,203,073</a:t>
            </a:r>
            <a:endParaRPr lang="en-US" sz="3200" b="1" dirty="0">
              <a:solidFill>
                <a:srgbClr val="3324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D0933-67A1-F181-262F-E25ECD70E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9901" y="506112"/>
            <a:ext cx="8621718" cy="8674290"/>
          </a:xfrm>
          <a:prstGeom prst="rect">
            <a:avLst/>
          </a:prstGeom>
          <a:ln w="63500" cap="rnd">
            <a:solidFill>
              <a:srgbClr val="332440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4AFB13AD-BDB8-729F-E16E-E45094A164DA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</a:rPr>
              <a:t>As of September 30,2024</a:t>
            </a:r>
            <a:endParaRPr sz="32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213969A-F338-4D6F-A3CB-F43F14B7C6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5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99" y="2048731"/>
            <a:ext cx="16687802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The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u="sng" spc="-5" dirty="0">
                <a:solidFill>
                  <a:srgbClr val="C13D40"/>
                </a:solidFill>
                <a:latin typeface="Roboto"/>
                <a:cs typeface="Roboto"/>
              </a:rPr>
              <a:t>ESTIMATED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General Fund balance at 09/30/2024 is $35,203,073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2025.</a:t>
            </a:r>
            <a:endParaRPr lang="en-US" sz="2800" b="1" spc="-5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5907015" y="8013943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BA6D94-3C44-04E3-6EB2-2E58D9181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4673" y="3918228"/>
            <a:ext cx="13906947" cy="47009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253E47-9E15-275F-95EC-0E24F4579BCB}"/>
              </a:ext>
            </a:extLst>
          </p:cNvPr>
          <p:cNvSpPr/>
          <p:nvPr/>
        </p:nvSpPr>
        <p:spPr>
          <a:xfrm>
            <a:off x="2283927" y="8163018"/>
            <a:ext cx="14136624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5DF305-A299-ED63-A080-1367FB43089A}"/>
              </a:ext>
            </a:extLst>
          </p:cNvPr>
          <p:cNvSpPr/>
          <p:nvPr/>
        </p:nvSpPr>
        <p:spPr>
          <a:xfrm>
            <a:off x="2282060" y="6471757"/>
            <a:ext cx="14140359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8B7B3D-4A37-6FBF-5C40-B59EA2E4E679}"/>
              </a:ext>
            </a:extLst>
          </p:cNvPr>
          <p:cNvSpPr/>
          <p:nvPr/>
        </p:nvSpPr>
        <p:spPr>
          <a:xfrm>
            <a:off x="2282059" y="4780495"/>
            <a:ext cx="14140360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DF940B-53DB-31D9-1D1D-F7D5865B9EE9}"/>
              </a:ext>
            </a:extLst>
          </p:cNvPr>
          <p:cNvSpPr/>
          <p:nvPr/>
        </p:nvSpPr>
        <p:spPr>
          <a:xfrm>
            <a:off x="2282060" y="3089233"/>
            <a:ext cx="14140359" cy="1580831"/>
          </a:xfrm>
          <a:prstGeom prst="roundRect">
            <a:avLst/>
          </a:prstGeom>
          <a:solidFill>
            <a:srgbClr val="FF0000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CDBF2-67C1-EE21-81C1-457A185AA797}"/>
              </a:ext>
            </a:extLst>
          </p:cNvPr>
          <p:cNvSpPr/>
          <p:nvPr/>
        </p:nvSpPr>
        <p:spPr>
          <a:xfrm>
            <a:off x="2560318" y="8370074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600049-5107-2954-EE90-11E4597E057B}"/>
              </a:ext>
            </a:extLst>
          </p:cNvPr>
          <p:cNvSpPr/>
          <p:nvPr/>
        </p:nvSpPr>
        <p:spPr>
          <a:xfrm>
            <a:off x="2560319" y="6652079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BAE0C9-C3B3-C6D1-8A2F-B120F0B91EEF}"/>
              </a:ext>
            </a:extLst>
          </p:cNvPr>
          <p:cNvSpPr/>
          <p:nvPr/>
        </p:nvSpPr>
        <p:spPr>
          <a:xfrm>
            <a:off x="2560318" y="4985721"/>
            <a:ext cx="13631688" cy="11983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9ED8E-EB55-B863-B151-EAB914844897}"/>
              </a:ext>
            </a:extLst>
          </p:cNvPr>
          <p:cNvSpPr/>
          <p:nvPr/>
        </p:nvSpPr>
        <p:spPr>
          <a:xfrm>
            <a:off x="2560319" y="3287203"/>
            <a:ext cx="13631687" cy="123046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70518" y="359271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25E32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9344" y="377416"/>
            <a:ext cx="13709312" cy="250581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 dirty="0">
                <a:solidFill>
                  <a:srgbClr val="332440"/>
                </a:solidFill>
              </a:rPr>
              <a:t>INTERIM FINANCIAL REPORT (unaudited)</a:t>
            </a:r>
            <a:br>
              <a:rPr lang="en-US" sz="5400" spc="-50" dirty="0">
                <a:solidFill>
                  <a:srgbClr val="332440"/>
                </a:solidFill>
              </a:rPr>
            </a:br>
            <a:r>
              <a:rPr lang="en-US" sz="5400" spc="-50" dirty="0">
                <a:solidFill>
                  <a:srgbClr val="332440"/>
                </a:solidFill>
              </a:rPr>
              <a:t>As of September 30,2024</a:t>
            </a:r>
            <a:br>
              <a:rPr lang="en-US" sz="5400" spc="-5" dirty="0">
                <a:solidFill>
                  <a:srgbClr val="332440"/>
                </a:solidFill>
              </a:rPr>
            </a:br>
            <a:br>
              <a:rPr lang="en-US" sz="900" spc="-5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4500" b="1" spc="-5" dirty="0">
                <a:solidFill>
                  <a:srgbClr val="332440"/>
                </a:solidFill>
                <a:latin typeface="Roboto"/>
              </a:rPr>
              <a:t>Financial Ratios</a:t>
            </a:r>
            <a:endParaRPr lang="en-US" sz="4500" dirty="0">
              <a:solidFill>
                <a:srgbClr val="332440"/>
              </a:solidFill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9DF5D8A-693A-43BF-902F-7CA99866A4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33298" y="8561018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903570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920811" y="5181979"/>
            <a:ext cx="1131294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332440"/>
                </a:solidFill>
                <a:latin typeface="Roboto"/>
                <a:cs typeface="Roboto"/>
              </a:rPr>
              <a:t>Two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500" b="1" spc="-5">
                <a:solidFill>
                  <a:srgbClr val="332440"/>
                </a:solidFill>
                <a:latin typeface="Roboto"/>
                <a:cs typeface="Roboto"/>
              </a:rPr>
              <a:t>Le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4242" y="528823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848418" y="3463300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332440"/>
                </a:solidFill>
                <a:latin typeface="Roboto"/>
                <a:cs typeface="Roboto"/>
              </a:rPr>
              <a:t>One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lang="en-US" sz="4500" b="1" spc="-5">
                <a:solidFill>
                  <a:srgbClr val="332440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09B5D321-A2E5-ACA3-E0E3-014227CEDB1A}"/>
              </a:ext>
            </a:extLst>
          </p:cNvPr>
          <p:cNvSpPr/>
          <p:nvPr/>
        </p:nvSpPr>
        <p:spPr>
          <a:xfrm>
            <a:off x="3052638" y="694883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3117FFD-C251-5A11-0809-4360283801EE}"/>
              </a:ext>
            </a:extLst>
          </p:cNvPr>
          <p:cNvSpPr/>
          <p:nvPr/>
        </p:nvSpPr>
        <p:spPr>
          <a:xfrm>
            <a:off x="3047013" y="86779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164D912D-37B5-5B9C-8A9E-59C236248BD8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19D9350-1363-F680-1FB8-B5C5B65C214A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285022" y="373690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9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As of September 30,2024</a:t>
            </a:r>
            <a:br>
              <a:rPr lang="en-US" sz="2400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rgbClr val="33244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rgbClr val="332440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94284" y="2554222"/>
            <a:ext cx="7147410" cy="181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rainy-day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96916" y="2555070"/>
            <a:ext cx="7147411" cy="1810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4285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   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$ 28,377,941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G/F Expenditures	 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$ 3,970,752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Goal :                      &gt; 30% of G/F Exp.</a:t>
            </a: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 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96918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545292" y="8183825"/>
            <a:ext cx="2860500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715% FY25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305809" y="8183825"/>
            <a:ext cx="2644764" cy="1034886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569% FY24 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066538" y="8197131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$35M FY25 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611320" y="8210719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$23M FY24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27101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24%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199479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97028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56540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894681" y="4767049"/>
            <a:ext cx="7049646" cy="152349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$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</a:rPr>
              <a:t>38,554,377-3,351,305=35,203,073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>
            <a:off x="1545292" y="5143500"/>
            <a:ext cx="6807527" cy="0"/>
          </a:xfrm>
          <a:prstGeom prst="line">
            <a:avLst/>
          </a:prstGeom>
          <a:ln>
            <a:solidFill>
              <a:srgbClr val="291F35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0547C170-05B1-456E-92DF-D4ED34B01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21815" y="951992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7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E0B45EF4-412F-B47D-3BFB-4A362D3DCDEB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E33D48F-A199-4DAF-1B98-AF927DE01C91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93403" y="322429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defPPr>
              <a:defRPr lang="en-US"/>
            </a:defPPr>
            <a:lvl1pPr algn="ctr">
              <a:defRPr sz="3600" b="1" i="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INTERIM FINANCIAL REPORT (unaudited)</a:t>
            </a:r>
            <a:br>
              <a:rPr lang="en-US" dirty="0"/>
            </a:br>
            <a:r>
              <a:rPr lang="en-US" dirty="0"/>
              <a:t>As of September 30,2024</a:t>
            </a:r>
            <a:br>
              <a:rPr lang="en-US" dirty="0"/>
            </a:br>
            <a:r>
              <a:rPr lang="en-US" dirty="0"/>
              <a:t>Indicators of Efficient Leverage Reserves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75889" y="2578222"/>
            <a:ext cx="7196419" cy="1810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</a:t>
            </a:r>
            <a:r>
              <a:rPr lang="en-US" sz="3000" ker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Balance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45747" y="2571288"/>
            <a:ext cx="7196328" cy="1824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its debt payments?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5889" y="4550835"/>
            <a:ext cx="7196419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$28,377,941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Total Fund Balance            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$35,203,073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15783" y="4508618"/>
            <a:ext cx="7196328" cy="32372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Principal and Interest Payments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:  	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	Less Facility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$2,015,281-269,205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Charges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664754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81% FY25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296391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87% FY24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309276" y="8193832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0 % FY25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940914" y="8226415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19780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</a:t>
            </a: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71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88113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6</a:t>
            </a: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89707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4041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438791" y="5131553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407340" y="6347524"/>
            <a:ext cx="7196419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	  &lt;75%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	  50% to 75%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889016" y="6299174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     &lt;25% of annual revenue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     25% to &lt;49%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29054" y="5399349"/>
            <a:ext cx="6548107" cy="4760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3FAA5A45-91A6-4DB4-AEB1-C077675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87783" y="9556191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8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5">
            <a:extLst>
              <a:ext uri="{FF2B5EF4-FFF2-40B4-BE49-F238E27FC236}">
                <a16:creationId xmlns:a16="http://schemas.microsoft.com/office/drawing/2014/main" id="{3B0C17AC-B435-01D4-52BD-4C7982202D2A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B007FEB3-EECB-985B-9E8E-7D7DA1636154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3966127" y="299485"/>
            <a:ext cx="10058400" cy="171274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September 30,2024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Efficiency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577" y="2586031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09202" y="2580127"/>
            <a:ext cx="7178040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8134" y="4596984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Current Tax Revenue	         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$ 470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712489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FY25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105630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FY24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202700" y="8083077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FY25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739423" y="8081447"/>
            <a:ext cx="2644765" cy="1024128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FY24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516" y="9379912"/>
            <a:ext cx="2089737" cy="47200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25%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95046" y="9379912"/>
            <a:ext cx="2200979" cy="49892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2.5%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442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60974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 flipV="1">
            <a:off x="1506631" y="5143500"/>
            <a:ext cx="6860034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506631" y="6111157"/>
            <a:ext cx="7197999" cy="147732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993119" y="6212943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112791" y="5351473"/>
            <a:ext cx="6546303" cy="27559"/>
          </a:xfrm>
          <a:prstGeom prst="line">
            <a:avLst/>
          </a:prstGeom>
          <a:ln>
            <a:solidFill>
              <a:srgbClr val="33244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93892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$1,306,381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4158EA85-D8E2-4388-AAE7-5B103ED1DF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58819" y="9429320"/>
            <a:ext cx="381001" cy="430887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cs typeface="Calibri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1387577" y="5282188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$ 3,888,879</a:t>
            </a:r>
          </a:p>
        </p:txBody>
      </p:sp>
      <p:sp>
        <p:nvSpPr>
          <p:cNvPr id="36" name="Content Placeholder 27">
            <a:extLst>
              <a:ext uri="{FF2B5EF4-FFF2-40B4-BE49-F238E27FC236}">
                <a16:creationId xmlns:a16="http://schemas.microsoft.com/office/drawing/2014/main" id="{DBE2767D-A3E4-7725-CF62-6FF18E501562}"/>
              </a:ext>
            </a:extLst>
          </p:cNvPr>
          <p:cNvSpPr txBox="1">
            <a:spLocks/>
          </p:cNvSpPr>
          <p:nvPr/>
        </p:nvSpPr>
        <p:spPr>
          <a:xfrm>
            <a:off x="9664014" y="4596984"/>
            <a:ext cx="7187184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0F8438-DE6C-3642-BA5F-86638153D3D0}"/>
              </a:ext>
            </a:extLst>
          </p:cNvPr>
          <p:cNvSpPr txBox="1"/>
          <p:nvPr/>
        </p:nvSpPr>
        <p:spPr>
          <a:xfrm>
            <a:off x="9718213" y="6199862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D30DF1-E79F-FC4E-AF9C-ACA9742F4445}"/>
              </a:ext>
            </a:extLst>
          </p:cNvPr>
          <p:cNvCxnSpPr>
            <a:cxnSpLocks/>
          </p:cNvCxnSpPr>
          <p:nvPr/>
        </p:nvCxnSpPr>
        <p:spPr>
          <a:xfrm>
            <a:off x="9837885" y="5338392"/>
            <a:ext cx="6546303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9A4E353-E273-0126-9C12-3254EFC0D28C}"/>
              </a:ext>
            </a:extLst>
          </p:cNvPr>
          <p:cNvSpPr txBox="1"/>
          <p:nvPr/>
        </p:nvSpPr>
        <p:spPr>
          <a:xfrm>
            <a:off x="9664014" y="5520199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$2,015,821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054CC2A8BB49AD2AEF0413AC0277" ma:contentTypeVersion="4" ma:contentTypeDescription="Create a new document." ma:contentTypeScope="" ma:versionID="d216eb68df950c2017ad4fdd86de5d23">
  <xsd:schema xmlns:xsd="http://www.w3.org/2001/XMLSchema" xmlns:xs="http://www.w3.org/2001/XMLSchema" xmlns:p="http://schemas.microsoft.com/office/2006/metadata/properties" xmlns:ns2="68a1d430-a50e-484c-b4d2-499916cee947" targetNamespace="http://schemas.microsoft.com/office/2006/metadata/properties" ma:root="true" ma:fieldsID="3dcabea3f9903b49e7dd94d2a8b70fee" ns2:_="">
    <xsd:import namespace="68a1d430-a50e-484c-b4d2-499916cee9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d430-a50e-484c-b4d2-499916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8FBAEB-6CE2-4638-A062-6B28C3709D58}">
  <ds:schemaRefs>
    <ds:schemaRef ds:uri="68a1d430-a50e-484c-b4d2-499916cee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E594FD4-DC4B-4D3C-ABD0-90F0B5FB3D07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68a1d430-a50e-484c-b4d2-499916cee947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</TotalTime>
  <Words>1945</Words>
  <Application>Microsoft Office PowerPoint</Application>
  <PresentationFormat>Custom</PresentationFormat>
  <Paragraphs>368</Paragraphs>
  <Slides>38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Abadi Extra Light</vt:lpstr>
      <vt:lpstr>Adobe Devanagari</vt:lpstr>
      <vt:lpstr>Arial</vt:lpstr>
      <vt:lpstr>Calibri</vt:lpstr>
      <vt:lpstr>Roboto</vt:lpstr>
      <vt:lpstr>Times New Roman</vt:lpstr>
      <vt:lpstr>Office Theme</vt:lpstr>
      <vt:lpstr>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</vt:lpstr>
      <vt:lpstr>PowerPoint Presentation</vt:lpstr>
      <vt:lpstr>Highlights of Interim Financial Report (unaudited)</vt:lpstr>
      <vt:lpstr>Posted on Our Website</vt:lpstr>
      <vt:lpstr>PowerPoint Presentation</vt:lpstr>
      <vt:lpstr>INTERIM FINANCIAL REPORT (unaudited) ASST. SUPERINTENDENT FOR BUSINESS SERVICES MESSAGE As of September 30,2024</vt:lpstr>
      <vt:lpstr>INTERIM FINANCIAL REPORT (unaudited) As of September 30,2024  Financial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Foundation Update</vt:lpstr>
      <vt:lpstr>PowerPoint Presentation</vt:lpstr>
      <vt:lpstr>PowerPoint Presentation</vt:lpstr>
      <vt:lpstr>PowerPoint Presentation</vt:lpstr>
      <vt:lpstr>PFC &amp; Lease Revenue Projects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Irvington Renovation – Funds by Source As of September 30,2024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Anai Rodriguez</cp:lastModifiedBy>
  <cp:revision>128</cp:revision>
  <cp:lastPrinted>2024-09-17T19:38:54Z</cp:lastPrinted>
  <dcterms:created xsi:type="dcterms:W3CDTF">2021-09-22T16:28:29Z</dcterms:created>
  <dcterms:modified xsi:type="dcterms:W3CDTF">2024-10-15T17:53:12Z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0x010100D237054CC2A8BB49AD2AEF0413AC0277</vt:lpwstr>
  </property>
  <property fmtid="{D5CDD505-2E9C-101B-9397-08002B2CF9AE}" pid="6" name="ArticulateGUID">
    <vt:lpwstr>7AC37C26-112A-4152-BA10-6D5E79DDB089</vt:lpwstr>
  </property>
  <property fmtid="{D5CDD505-2E9C-101B-9397-08002B2CF9AE}" pid="7" name="ArticulatePath">
    <vt:lpwstr>05.31.22 Fin Highlights (1)</vt:lpwstr>
  </property>
</Properties>
</file>