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7.xml" ContentType="application/vnd.openxmlformats-officedocument.presentationml.tags+xml"/>
  <Override PartName="/ppt/charts/chart2.xml" ContentType="application/vnd.openxmlformats-officedocument.drawingml.chart+xml"/>
  <Override PartName="/ppt/tags/tag38.xml" ContentType="application/vnd.openxmlformats-officedocument.presentationml.tag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39.xml" ContentType="application/vnd.openxmlformats-officedocument.presentationml.tag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0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ink/ink2.xml" ContentType="application/inkml+xml"/>
  <Override PartName="/ppt/tags/tag43.xml" ContentType="application/vnd.openxmlformats-officedocument.presentationml.tags+xml"/>
  <Override PartName="/ppt/notesSlides/notesSlide33.xml" ContentType="application/vnd.openxmlformats-officedocument.presentationml.notesSlide+xml"/>
  <Override PartName="/ppt/ink/ink3.xml" ContentType="application/inkml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ppt/ink/ink4.xml" ContentType="application/inkml+xml"/>
  <Override PartName="/ppt/tags/tag45.xml" ContentType="application/vnd.openxmlformats-officedocument.presentationml.tags+xml"/>
  <Override PartName="/ppt/notesSlides/notesSlide35.xml" ContentType="application/vnd.openxmlformats-officedocument.presentationml.notesSlide+xml"/>
  <Override PartName="/ppt/tags/tag46.xml" ContentType="application/vnd.openxmlformats-officedocument.presentationml.tags+xml"/>
  <Override PartName="/ppt/notesSlides/notesSlide3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58" r:id="rId7"/>
    <p:sldId id="359" r:id="rId8"/>
    <p:sldId id="259" r:id="rId9"/>
    <p:sldId id="260" r:id="rId10"/>
    <p:sldId id="261" r:id="rId11"/>
    <p:sldId id="263" r:id="rId12"/>
    <p:sldId id="285" r:id="rId13"/>
    <p:sldId id="288" r:id="rId14"/>
    <p:sldId id="286" r:id="rId15"/>
    <p:sldId id="264" r:id="rId16"/>
    <p:sldId id="290" r:id="rId17"/>
    <p:sldId id="292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46" r:id="rId27"/>
    <p:sldId id="278" r:id="rId28"/>
    <p:sldId id="338" r:id="rId29"/>
    <p:sldId id="331" r:id="rId30"/>
    <p:sldId id="311" r:id="rId31"/>
    <p:sldId id="357" r:id="rId32"/>
    <p:sldId id="283" r:id="rId33"/>
    <p:sldId id="335" r:id="rId34"/>
    <p:sldId id="273" r:id="rId35"/>
    <p:sldId id="336" r:id="rId36"/>
    <p:sldId id="341" r:id="rId37"/>
    <p:sldId id="350" r:id="rId38"/>
    <p:sldId id="355" r:id="rId39"/>
    <p:sldId id="351" r:id="rId40"/>
    <p:sldId id="352" r:id="rId41"/>
    <p:sldId id="353" r:id="rId42"/>
    <p:sldId id="354" r:id="rId43"/>
    <p:sldId id="268" r:id="rId44"/>
    <p:sldId id="347" r:id="rId45"/>
    <p:sldId id="343" r:id="rId46"/>
    <p:sldId id="348" r:id="rId47"/>
    <p:sldId id="322" r:id="rId48"/>
    <p:sldId id="344" r:id="rId49"/>
    <p:sldId id="332" r:id="rId50"/>
    <p:sldId id="329" r:id="rId51"/>
  </p:sldIdLst>
  <p:sldSz cx="18288000" cy="10287000"/>
  <p:notesSz cx="9309100" cy="70231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23A08-6C12-4296-8342-8775037FCE82}" v="3" dt="2025-01-15T04:41:48.7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5" autoAdjust="0"/>
  </p:normalViewPr>
  <p:slideViewPr>
    <p:cSldViewPr snapToGrid="0">
      <p:cViewPr varScale="1">
        <p:scale>
          <a:sx n="58" d="100"/>
          <a:sy n="58" d="100"/>
        </p:scale>
        <p:origin x="514" y="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YTD</a:t>
            </a:r>
            <a:r>
              <a:rPr lang="en-US" sz="3600" baseline="0" dirty="0"/>
              <a:t> </a:t>
            </a:r>
            <a:r>
              <a:rPr lang="en-US" sz="3600" dirty="0"/>
              <a:t> Expenditures</a:t>
            </a:r>
          </a:p>
        </c:rich>
      </c:tx>
      <c:layout>
        <c:manualLayout>
          <c:xMode val="edge"/>
          <c:yMode val="edge"/>
          <c:x val="0.26527421654447036"/>
          <c:y val="1.0843048439113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E-4B00-A184-77B7EADE248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6E-4B00-A184-77B7EADE248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6E-4B00-A184-77B7EADE248B}"/>
              </c:ext>
            </c:extLst>
          </c:dPt>
          <c:dLbls>
            <c:dLbl>
              <c:idx val="0"/>
              <c:layout>
                <c:manualLayout>
                  <c:x val="0.12914487532027416"/>
                  <c:y val="1.8601195925078483E-2"/>
                </c:manualLayout>
              </c:layout>
              <c:tx>
                <c:rich>
                  <a:bodyPr/>
                  <a:lstStyle/>
                  <a:p>
                    <a:fld id="{C4766969-A840-402B-8604-4767A33394B3}" type="CATEGORYNAME">
                      <a:rPr lang="en-US" sz="2800"/>
                      <a:pPr/>
                      <a:t>[CATEGORY NAME]</a:t>
                    </a:fld>
                    <a:r>
                      <a:rPr lang="en-US" sz="2800" baseline="0" dirty="0"/>
                      <a:t>, </a:t>
                    </a:r>
                    <a:fld id="{E2AEE86D-2473-4BCD-A767-FCF67163F07A}" type="VALUE">
                      <a:rPr lang="en-US" sz="2800" baseline="0"/>
                      <a:pPr/>
                      <a:t>[VALUE]</a:t>
                    </a:fld>
                    <a:r>
                      <a:rPr lang="en-US" sz="2800" baseline="0" dirty="0"/>
                      <a:t>, </a:t>
                    </a:r>
                    <a:fld id="{1372D65A-D5C0-4AEF-98C3-80BCDECA37FD}" type="PERCENTAGE">
                      <a:rPr lang="en-US" sz="2800" baseline="0"/>
                      <a:pPr/>
                      <a:t>[PERCENTAGE]</a:t>
                    </a:fld>
                    <a:endParaRPr lang="en-US" sz="28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6E-4B00-A184-77B7EADE248B}"/>
                </c:ext>
              </c:extLst>
            </c:dLbl>
            <c:dLbl>
              <c:idx val="1"/>
              <c:layout>
                <c:manualLayout>
                  <c:x val="2.6759748940236902E-2"/>
                  <c:y val="-9.3005979625392417E-3"/>
                </c:manualLayout>
              </c:layout>
              <c:tx>
                <c:rich>
                  <a:bodyPr/>
                  <a:lstStyle/>
                  <a:p>
                    <a:fld id="{0386E1A0-AAED-4986-90D9-EC6712653B8F}" type="CATEGORYNAME">
                      <a:rPr lang="en-US" sz="3200"/>
                      <a:pPr/>
                      <a:t>[CATEGORY NAME]</a:t>
                    </a:fld>
                    <a:r>
                      <a:rPr lang="en-US" sz="3200" baseline="0" dirty="0"/>
                      <a:t>, </a:t>
                    </a:r>
                    <a:fld id="{490E0958-C257-45CF-9C62-1C75D2AC920D}" type="VALUE">
                      <a:rPr lang="en-US" sz="3200" baseline="0"/>
                      <a:pPr/>
                      <a:t>[VALUE]</a:t>
                    </a:fld>
                    <a:r>
                      <a:rPr lang="en-US" sz="3200" baseline="0" dirty="0"/>
                      <a:t>, </a:t>
                    </a:r>
                    <a:fld id="{FA4B50F0-BDEB-4040-8C22-26966B6BB6E7}" type="PERCENTAGE">
                      <a:rPr lang="en-US" sz="3200" baseline="0"/>
                      <a:pPr/>
                      <a:t>[PERCENTAGE]</a:t>
                    </a:fld>
                    <a:endParaRPr lang="en-US" sz="32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6E-4B00-A184-77B7EADE248B}"/>
                </c:ext>
              </c:extLst>
            </c:dLbl>
            <c:dLbl>
              <c:idx val="2"/>
              <c:layout>
                <c:manualLayout>
                  <c:x val="-5.886649024434739E-2"/>
                  <c:y val="-1.8283485667254448E-2"/>
                </c:manualLayout>
              </c:layout>
              <c:tx>
                <c:rich>
                  <a:bodyPr/>
                  <a:lstStyle/>
                  <a:p>
                    <a:fld id="{0FE97B46-9B1E-4717-B345-7161B4DFEB8B}" type="CATEGORYNAME">
                      <a:rPr lang="en-US" sz="2800"/>
                      <a:pPr/>
                      <a:t>[CATEGORY NAME]</a:t>
                    </a:fld>
                    <a:r>
                      <a:rPr lang="en-US" sz="2800" baseline="0" dirty="0"/>
                      <a:t>, </a:t>
                    </a:r>
                    <a:fld id="{58B1AAE2-5EBC-405A-8BE0-D1F2277A2D81}" type="VALUE">
                      <a:rPr lang="en-US" sz="2800" baseline="0"/>
                      <a:pPr/>
                      <a:t>[VALUE]</a:t>
                    </a:fld>
                    <a:r>
                      <a:rPr lang="en-US" sz="2800" baseline="0" dirty="0"/>
                      <a:t>, </a:t>
                    </a:r>
                    <a:fld id="{72A4702A-21A6-452F-A889-9881D731DF0C}" type="PERCENTAGE">
                      <a:rPr lang="en-US" sz="2800" baseline="0"/>
                      <a:pPr/>
                      <a:t>[PERCENTAGE]</a:t>
                    </a:fld>
                    <a:endParaRPr lang="en-US" sz="28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6E-4B00-A184-77B7EADE2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'[Vendor Payment FY2025 as of 12.31.2024.xls]Visuals'!$N$27:$N$29</c:f>
              <c:strCache>
                <c:ptCount val="3"/>
                <c:pt idx="0">
                  <c:v>Small Business</c:v>
                </c:pt>
                <c:pt idx="1">
                  <c:v>Govt and Utilities</c:v>
                </c:pt>
                <c:pt idx="2">
                  <c:v>Non-Small Business</c:v>
                </c:pt>
              </c:strCache>
            </c:strRef>
          </c:cat>
          <c:val>
            <c:numRef>
              <c:f>'[Vendor Payment FY2025 as of 12.31.2024.xls]Visuals'!$O$27:$O$29</c:f>
              <c:numCache>
                <c:formatCode>_("$"* #,##0_);_("$"* \(#,##0\);_("$"* "-"??_);_(@_)</c:formatCode>
                <c:ptCount val="3"/>
                <c:pt idx="0">
                  <c:v>416902.88</c:v>
                </c:pt>
                <c:pt idx="1">
                  <c:v>2122588.6800000002</c:v>
                </c:pt>
                <c:pt idx="2">
                  <c:v>4828512.8400000017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6E-4B00-A184-77B7EADE24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Small Business by Certifying Agency </a:t>
            </a:r>
          </a:p>
        </c:rich>
      </c:tx>
      <c:layout>
        <c:manualLayout>
          <c:xMode val="edge"/>
          <c:yMode val="edge"/>
          <c:x val="0.46771968083273713"/>
          <c:y val="2.044774771279061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89466548036213E-2"/>
          <c:y val="1.1230965682722121E-2"/>
          <c:w val="0.89023568682371013"/>
          <c:h val="0.87672407116911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'[Vendor Payment FY2025 as of 12.31.2024.xls]Visuals'!$B$3:$B$4</c:f>
              <c:strCache>
                <c:ptCount val="2"/>
                <c:pt idx="0">
                  <c:v>Small Business by Certifying Agency</c:v>
                </c:pt>
                <c:pt idx="1">
                  <c:v>Expenditure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4682159945317341E-3"/>
                  <c:y val="0"/>
                </c:manualLayout>
              </c:layout>
              <c:tx>
                <c:rich>
                  <a:bodyPr/>
                  <a:lstStyle/>
                  <a:p>
                    <a:fld id="{0F28BD2A-D8F0-40B9-809D-0A6FB92885AC}" type="CATEGORYNAME">
                      <a:rPr lang="en-US" sz="2400"/>
                      <a:pPr/>
                      <a:t>[CATEGORY NAME]</a:t>
                    </a:fld>
                    <a:r>
                      <a:rPr lang="en-US" sz="2400" baseline="0" dirty="0"/>
                      <a:t>, </a:t>
                    </a:r>
                    <a:fld id="{24B2A4C2-A348-40C2-A259-4F5E9F88CA9D}" type="VALUE">
                      <a:rPr lang="en-US" sz="2400" baseline="0"/>
                      <a:pPr/>
                      <a:t>[VALUE]</a:t>
                    </a:fld>
                    <a:endParaRPr lang="en-US" sz="2400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08B-48DC-B29E-0FBA651836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6EC8A0-9A64-4D01-AAD6-C933888D3D12}" type="CATEGORYNAME">
                      <a:rPr lang="en-US" sz="280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1A0550A6-9B8F-4C24-A2AC-5210116DEE3E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8B-48DC-B29E-0FBA65183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'[Vendor Payment FY2025 as of 12.31.2024.xls]Visuals'!$A$5:$A$6</c:f>
              <c:strCache>
                <c:ptCount val="2"/>
                <c:pt idx="0">
                  <c:v>City of Houston</c:v>
                </c:pt>
                <c:pt idx="1">
                  <c:v>Port Houston</c:v>
                </c:pt>
              </c:strCache>
            </c:strRef>
          </c:cat>
          <c:val>
            <c:numRef>
              <c:f>'[Vendor Payment FY2025 as of 12.31.2024.xls]Visuals'!$B$5:$B$6</c:f>
              <c:numCache>
                <c:formatCode>_("$"* #,##0_);_("$"* \(#,##0\);_("$"* "-"??_);_(@_)</c:formatCode>
                <c:ptCount val="2"/>
                <c:pt idx="0">
                  <c:v>254614.14</c:v>
                </c:pt>
                <c:pt idx="1">
                  <c:v>162288.74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6-4D35-A8CA-183E6D632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667472"/>
        <c:axId val="1"/>
      </c:barChart>
      <c:catAx>
        <c:axId val="75266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Expenditure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66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'[Vendor Payment FY2025 as of 12.31.2024.xls]Visuals'!$O$3:$O$4</c:f>
              <c:strCache>
                <c:ptCount val="2"/>
                <c:pt idx="0">
                  <c:v>Small Business by Certification Type</c:v>
                </c:pt>
                <c:pt idx="1">
                  <c:v>Expenditure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EC-4634-BE38-6763B08115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C-4634-BE38-6763B081156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EC-4634-BE38-6763B08115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EC-4634-BE38-6763B0811565}"/>
              </c:ext>
            </c:extLst>
          </c:dPt>
          <c:dLbls>
            <c:dLbl>
              <c:idx val="0"/>
              <c:layout>
                <c:manualLayout>
                  <c:x val="8.6024715660542428E-2"/>
                  <c:y val="4.48447069116360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C-4634-BE38-6763B0811565}"/>
                </c:ext>
              </c:extLst>
            </c:dLbl>
            <c:dLbl>
              <c:idx val="1"/>
              <c:layout>
                <c:manualLayout>
                  <c:x val="6.1467300962379699E-2"/>
                  <c:y val="1.12580198308544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EC-4634-BE38-6763B0811565}"/>
                </c:ext>
              </c:extLst>
            </c:dLbl>
            <c:dLbl>
              <c:idx val="2"/>
              <c:layout>
                <c:manualLayout>
                  <c:x val="-4.7690398075240593E-2"/>
                  <c:y val="3.852799650043744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EC-4634-BE38-6763B0811565}"/>
                </c:ext>
              </c:extLst>
            </c:dLbl>
            <c:dLbl>
              <c:idx val="3"/>
              <c:layout>
                <c:manualLayout>
                  <c:x val="-0.11733652858610065"/>
                  <c:y val="1.25984251968503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C-4634-BE38-6763B0811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'[Vendor Payment FY2025 as of 12.31.2024.xls]Visuals'!$N$5:$N$8</c:f>
              <c:strCache>
                <c:ptCount val="4"/>
                <c:pt idx="0">
                  <c:v>SBE</c:v>
                </c:pt>
                <c:pt idx="1">
                  <c:v>HUB</c:v>
                </c:pt>
                <c:pt idx="2">
                  <c:v>MBE</c:v>
                </c:pt>
                <c:pt idx="3">
                  <c:v>WBE</c:v>
                </c:pt>
              </c:strCache>
            </c:strRef>
          </c:cat>
          <c:val>
            <c:numRef>
              <c:f>'[Vendor Payment FY2025 as of 12.31.2024.xls]Visuals'!$O$5:$O$8</c:f>
              <c:numCache>
                <c:formatCode>_("$"* #,##0_);_("$"* \(#,##0\);_("$"* "-"??_);_(@_)</c:formatCode>
                <c:ptCount val="4"/>
                <c:pt idx="0">
                  <c:v>150041.16</c:v>
                </c:pt>
                <c:pt idx="1">
                  <c:v>65055.01</c:v>
                </c:pt>
                <c:pt idx="2">
                  <c:v>190426.38</c:v>
                </c:pt>
                <c:pt idx="3">
                  <c:v>11380.33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EC-4634-BE38-6763B0811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Small Business by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'[Vendor Payment FY2025 as of 12.31.2024.xls]Visuals'!$A$26:$A$29</c:f>
              <c:strCache>
                <c:ptCount val="4"/>
                <c:pt idx="0">
                  <c:v>Asian</c:v>
                </c:pt>
                <c:pt idx="1">
                  <c:v>Black</c:v>
                </c:pt>
                <c:pt idx="2">
                  <c:v>Caucasian</c:v>
                </c:pt>
                <c:pt idx="3">
                  <c:v>Hispanic</c:v>
                </c:pt>
              </c:strCache>
            </c:strRef>
          </c:cat>
          <c:val>
            <c:numRef>
              <c:f>'[Vendor Payment FY2025 as of 12.31.2024.xls]Visuals'!$B$26:$B$29</c:f>
              <c:numCache>
                <c:formatCode>_("$"* #,##0_);_("$"* \(#,##0\);_("$"* "-"??_);_(@_)</c:formatCode>
                <c:ptCount val="4"/>
                <c:pt idx="0">
                  <c:v>87582.75</c:v>
                </c:pt>
                <c:pt idx="1">
                  <c:v>115770.51000000001</c:v>
                </c:pt>
                <c:pt idx="2">
                  <c:v>11380.33</c:v>
                </c:pt>
                <c:pt idx="3">
                  <c:v>202169.29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7-4315-B085-B617706E44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576000"/>
        <c:axId val="793569280"/>
      </c:barChart>
      <c:catAx>
        <c:axId val="79357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3569280"/>
        <c:crosses val="autoZero"/>
        <c:auto val="1"/>
        <c:lblAlgn val="ctr"/>
        <c:lblOffset val="100"/>
        <c:noMultiLvlLbl val="0"/>
      </c:catAx>
      <c:valAx>
        <c:axId val="793569280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7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3373-853B-6523-FA95-AED236C6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B679B-03DE-7431-08C9-39D97721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3DAF1-19DC-9F62-38BF-2FD80181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318-F8F4-9D6E-C1B7-E7597CFC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2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EED2-BF30-3052-0251-248352DE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8F14D-442A-9A7C-4B8C-9C7694AB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7C82B-1D03-A125-DF14-F3A94B49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7BE9-36ED-F994-645E-CB2805AF0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65144"/>
            <a:ext cx="15607761" cy="588820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663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7424" y="1440181"/>
            <a:ext cx="7831836" cy="4584515"/>
          </a:xfrm>
        </p:spPr>
        <p:txBody>
          <a:bodyPr anchor="b">
            <a:normAutofit/>
          </a:bodyPr>
          <a:lstStyle>
            <a:lvl1pPr algn="l">
              <a:defRPr sz="6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92295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2446070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447" y="3108960"/>
            <a:ext cx="12486134" cy="5239512"/>
          </a:xfrm>
        </p:spPr>
        <p:txBody>
          <a:bodyPr>
            <a:normAutofit/>
          </a:bodyPr>
          <a:lstStyle>
            <a:lvl1pPr marL="342900" indent="-342900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2001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2pPr>
            <a:lvl3pPr marL="18859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3pPr>
            <a:lvl4pPr marL="25717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4pPr>
            <a:lvl5pPr marL="3257550" indent="-514350">
              <a:lnSpc>
                <a:spcPts val="3600"/>
              </a:lnSpc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14123195" y="397044"/>
            <a:ext cx="4164807" cy="98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5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40645" y="3109913"/>
            <a:ext cx="7331391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000"/>
            </a:lvl1pPr>
            <a:lvl2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2pPr>
            <a:lvl3pPr marL="1028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3pPr>
            <a:lvl4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4pPr>
            <a:lvl5pPr marL="171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5pPr>
            <a:lvl6pPr marL="24003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15966" y="3109913"/>
            <a:ext cx="7331391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3000"/>
            </a:lvl1pPr>
            <a:lvl2pPr marL="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2pPr>
            <a:lvl3pPr marL="1028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3pPr>
            <a:lvl4pPr marL="171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4pPr>
            <a:lvl5pPr marL="24003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312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13458827" y="7621931"/>
            <a:ext cx="4829175" cy="2665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88004"/>
            <a:ext cx="9289257" cy="553164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443225" y="3088006"/>
            <a:ext cx="4504133" cy="55316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1pPr>
            <a:lvl2pPr marL="342900" indent="-34290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2pPr>
            <a:lvl3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3pPr>
            <a:lvl4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4pPr>
            <a:lvl5pPr marL="0" indent="0">
              <a:lnSpc>
                <a:spcPct val="100000"/>
              </a:lnSpc>
              <a:spcBef>
                <a:spcPts val="1500"/>
              </a:spcBef>
              <a:spcAft>
                <a:spcPts val="9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578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../media/image36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image" Target="../media/image37.png"/><Relationship Id="rId5" Type="http://schemas.openxmlformats.org/officeDocument/2006/relationships/image" Target="../media/image330.png"/><Relationship Id="rId4" Type="http://schemas.openxmlformats.org/officeDocument/2006/relationships/customXml" Target="../ink/ink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6" Type="http://schemas.openxmlformats.org/officeDocument/2006/relationships/image" Target="../media/image38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Relationship Id="rId6" Type="http://schemas.openxmlformats.org/officeDocument/2006/relationships/image" Target="../media/image39.png"/><Relationship Id="rId5" Type="http://schemas.openxmlformats.org/officeDocument/2006/relationships/image" Target="../media/image330.png"/><Relationship Id="rId4" Type="http://schemas.openxmlformats.org/officeDocument/2006/relationships/customXml" Target="../ink/ink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199480" y="-148094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December 31, 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1" y="-249435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December 31, 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$3,034,744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$ 30,173,259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619819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$669,033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$14,997,481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December 31, 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$7,181,891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$30,173,259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200329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$7,181,891-9,740,294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$9,740,294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999941" y="5416330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11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-26% FY25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133" y="850520"/>
            <a:ext cx="10744034" cy="83308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December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588" y="3056107"/>
            <a:ext cx="12731641" cy="5982859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37900" y="9185909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December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456853" y="9418928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718" y="3330730"/>
            <a:ext cx="12176211" cy="5781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December 31,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22"/>
          <a:stretch/>
        </p:blipFill>
        <p:spPr>
          <a:xfrm>
            <a:off x="3693577" y="2550899"/>
            <a:ext cx="10697672" cy="7316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December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52" y="1881810"/>
            <a:ext cx="17188069" cy="6838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December 31,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189679" y="1308176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$665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304" y="2749350"/>
            <a:ext cx="16353183" cy="5823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December 31, 2024 </a:t>
            </a:r>
          </a:p>
          <a:p>
            <a:r>
              <a:rPr lang="en-US" sz="3600" dirty="0"/>
              <a:t>(4th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000" y="2348275"/>
            <a:ext cx="14897099" cy="6686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December 31, 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(4th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4711144" y="567568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260647" y="1874254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906" y="2525183"/>
            <a:ext cx="12479671" cy="6316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December 31, 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December 31, 2024</a:t>
            </a:r>
          </a:p>
          <a:p>
            <a:r>
              <a:rPr lang="en-US" sz="3600" dirty="0"/>
              <a:t>(4th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870611" y="3510836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057" y="2391496"/>
            <a:ext cx="11121892" cy="6054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December 31, 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01" y="2743889"/>
            <a:ext cx="12732400" cy="2630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December 31, 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9216" y="2785159"/>
            <a:ext cx="15530336" cy="5258029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-6093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42539" y="430708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January 15th,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F4E24-24EE-CDE1-463E-0D934F278B5C}"/>
              </a:ext>
            </a:extLst>
          </p:cNvPr>
          <p:cNvSpPr txBox="1"/>
          <p:nvPr/>
        </p:nvSpPr>
        <p:spPr>
          <a:xfrm>
            <a:off x="5005581" y="4757415"/>
            <a:ext cx="8017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No Budget Amendments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December 31, 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$541,348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00" y="1886320"/>
            <a:ext cx="10147300" cy="811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020545" y="-50800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56A41-2900-E412-33BF-80D9AB81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529" y="844590"/>
            <a:ext cx="18327758" cy="8564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79DD3-13A0-CA0B-65B1-63465212E574}"/>
              </a:ext>
            </a:extLst>
          </p:cNvPr>
          <p:cNvSpPr txBox="1"/>
          <p:nvPr/>
        </p:nvSpPr>
        <p:spPr>
          <a:xfrm>
            <a:off x="887896" y="9516110"/>
            <a:ext cx="423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Note  Includes the $200K in FY 24-25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167" y="794152"/>
            <a:ext cx="16220048" cy="9203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701F-9B88-64A3-02E3-9519541A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C41D84A-3393-69B5-0D5A-6480D549FF0E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24E533-B5E4-BB80-AF31-B9AEEBA3C066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ABCC44-941F-E927-52A6-610E56E844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544D2-F4C6-A778-E886-90297BF28A37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0DC2-5041-0751-DC55-BF275E784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167" y="1184047"/>
            <a:ext cx="16220048" cy="8423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1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December 31,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3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36" y="498598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810" y="4954553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1839" y="4954553"/>
            <a:ext cx="3770760" cy="3724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7424" y="457200"/>
            <a:ext cx="7831836" cy="93793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Harris County Department of Education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Small Business Program</a:t>
            </a:r>
            <a:br>
              <a:rPr lang="en-US" dirty="0"/>
            </a:br>
            <a:r>
              <a:rPr lang="en-US" dirty="0"/>
              <a:t>First Quarter</a:t>
            </a:r>
            <a:br>
              <a:rPr lang="en-US" dirty="0"/>
            </a:br>
            <a:r>
              <a:rPr lang="en-US" dirty="0"/>
              <a:t>9/1/24 to 12/31/24</a:t>
            </a:r>
            <a:br>
              <a:rPr lang="en-US" dirty="0"/>
            </a:br>
            <a:r>
              <a:rPr lang="en-US" dirty="0"/>
              <a:t> FY 2024-2025</a:t>
            </a:r>
            <a:br>
              <a:rPr lang="en-US" dirty="0"/>
            </a:br>
            <a:r>
              <a:rPr lang="en-US" dirty="0"/>
              <a:t>By </a:t>
            </a:r>
            <a:br>
              <a:rPr lang="en-US" dirty="0"/>
            </a:br>
            <a:r>
              <a:rPr lang="en-US" dirty="0"/>
              <a:t>Dr. Edna Johnson</a:t>
            </a:r>
            <a:br>
              <a:rPr lang="en-US" dirty="0"/>
            </a:br>
            <a:r>
              <a:rPr lang="en-US" dirty="0"/>
              <a:t>Procurement Director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57" y="3429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579387"/>
            <a:ext cx="7711198" cy="64963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1990867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31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2446070" cy="772067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505" y="2611150"/>
            <a:ext cx="14505128" cy="5239512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Certifying Agencies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Small Business Expenditures for Year to Date (9/1/24 to 12/31/24     FY24-25)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</a:t>
            </a:r>
          </a:p>
          <a:p>
            <a:pPr marL="914400" indent="-9144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Small Businesses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04AB2C1-995F-1928-36E7-3618B1E003F3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32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935652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ZA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F95461-3527-B388-4F8E-12D190CBBF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479" y="1044429"/>
            <a:ext cx="17717547" cy="804174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Historically Underutilized Business is a business entity in which at least fifty-one percent ownership is by a woman, minority, and/or service-disabled veteran.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Minority Business Enterprise are fifty-one percent owned, operated and controlled by a minority group.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Small Business Enterprise are private corporations, partnerships, or sole proprietorships with 500 or fewer employees.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Woman Business Enterprise is fifty-one percent owned and controlled by one or more women who are U.S. citizens or Legal Resident Aliens.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5E1250D-06E9-7D04-0E44-2E991A828AB8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33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C68E7-094B-4C9A-ACFA-02B1DE91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5BAD-F194-37F0-2C69-FF5E7A58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8"/>
            <a:ext cx="15607761" cy="1099238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Certifying Agencies</a:t>
            </a:r>
            <a:endParaRPr lang="en-ZA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FDEE-801D-26BC-3ABA-34069CA78E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9596" y="1779831"/>
            <a:ext cx="16238487" cy="7018287"/>
          </a:xfrm>
        </p:spPr>
        <p:txBody>
          <a:bodyPr>
            <a:noAutofit/>
          </a:bodyPr>
          <a:lstStyle/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Houston</a:t>
            </a:r>
          </a:p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Metropolitan Transit Authority</a:t>
            </a:r>
          </a:p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of Houston</a:t>
            </a:r>
          </a:p>
          <a:p>
            <a:pPr marL="1200150" lvl="1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Central Texas Regional Certification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C8BFA-1F0F-E714-6208-15939705AE61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34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673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2937" y="1945006"/>
            <a:ext cx="5743575" cy="6358166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	 	     $416,903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Non-Small Business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$4,828,513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Business        =      $5,245,416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 and Utilities	 	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$2,122,589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Expenditures  =      $7,368,005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 Business      $416,903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divided by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Business     $5,245,416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8% Ratio Small/Large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BD2E78-931D-80D9-8E22-9053424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1699001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Quarter 9/1/24 to 12/31/24 </a:t>
            </a:r>
            <a:b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 FY 24/25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A569F0C-043C-65B7-85B5-6BD0D0EEDF97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15310" y="1945006"/>
          <a:ext cx="11429015" cy="702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320D728-D093-5334-FBDB-F01FB4880B31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35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61F7-C1A7-5156-05E6-DD66A363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9E9F-F46E-A73B-FC42-00CD9385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96" y="108777"/>
            <a:ext cx="15607761" cy="2382175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Quarter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Amounts 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Certifying Agency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FC00D8-3692-5089-69E8-3A491E9E5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43225" y="3088006"/>
            <a:ext cx="5216125" cy="5531645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Agency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Houston  		$254,614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of Houston		$162,289     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	                     	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$416,903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C59C9-904D-1B88-4456-08F30385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 wrap="square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36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91863D7-D130-7A11-6EFE-53D2D0F7EB1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367028" y="2619946"/>
          <a:ext cx="10399338" cy="707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4E35FBF-9D51-E5FD-BAC6-56BD9BDE9324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36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536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5C9C-4CE7-5D28-AC42-D73735C4E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9556-65E2-E9FA-D48E-CDD54EF2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19" y="283653"/>
            <a:ext cx="15607761" cy="2301892"/>
          </a:xfrm>
        </p:spPr>
        <p:txBody>
          <a:bodyPr anchor="b">
            <a:noAutofit/>
          </a:bodyPr>
          <a:lstStyle/>
          <a:p>
            <a:pPr algn="ctr"/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Qtr. 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Certification Type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1666AE-DCC2-2142-55F9-B99C25C80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15751" y="3086757"/>
            <a:ext cx="6470650" cy="6762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	Historically Underutilized Business </a:t>
            </a:r>
          </a:p>
          <a:p>
            <a:pPr>
              <a:lnSpc>
                <a:spcPct val="9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MBE	Minority  </a:t>
            </a:r>
          </a:p>
          <a:p>
            <a:pPr>
              <a:lnSpc>
                <a:spcPct val="9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SBE	Small </a:t>
            </a:r>
          </a:p>
          <a:p>
            <a:pPr>
              <a:lnSpc>
                <a:spcPct val="9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WBE	Women </a:t>
            </a:r>
          </a:p>
          <a:p>
            <a:pPr>
              <a:lnSpc>
                <a:spcPct val="90000"/>
              </a:lnSpc>
            </a:pP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Total	 $416,903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2F752-BE98-A236-ADC3-32A01850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547688"/>
          </a:xfrm>
        </p:spPr>
        <p:txBody>
          <a:bodyPr anchor="ctr">
            <a:normAutofit/>
          </a:bodyPr>
          <a:lstStyle/>
          <a:p>
            <a:pPr>
              <a:spcAft>
                <a:spcPts val="900"/>
              </a:spcAft>
            </a:pPr>
            <a:fld id="{B5CEABB6-07DC-46E8-9B57-56EC44A396E5}" type="slidenum">
              <a:rPr lang="en-US" smtClean="0"/>
              <a:pPr>
                <a:spcAft>
                  <a:spcPts val="900"/>
                </a:spcAft>
              </a:pPr>
              <a:t>37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557D08-E832-B024-7AF1-088F3BBD4647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933286" y="3086757"/>
          <a:ext cx="10515600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766EB69-85AA-95A9-D2B6-D8469084DEFD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37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402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77591-B20C-3015-0A6A-53A1CFC71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4DE9-2B88-C044-2A6C-FA3D9B42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19" y="223077"/>
            <a:ext cx="15607761" cy="2740839"/>
          </a:xfrm>
        </p:spPr>
        <p:txBody>
          <a:bodyPr anchor="b">
            <a:noAutofit/>
          </a:bodyPr>
          <a:lstStyle/>
          <a:p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Certified Small Business 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First </a:t>
            </a:r>
            <a:r>
              <a:rPr lang="en-ZA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Qtr</a:t>
            </a: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Ethnicity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3BC7F5-6787-167E-77F6-054EE604450E}"/>
              </a:ext>
            </a:extLst>
          </p:cNvPr>
          <p:cNvGraphicFramePr>
            <a:graphicFrameLocks noGrp="1"/>
          </p:cNvGraphicFramePr>
          <p:nvPr/>
        </p:nvGraphicFramePr>
        <p:xfrm>
          <a:off x="10887075" y="1666874"/>
          <a:ext cx="6715124" cy="5191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2045">
                  <a:extLst>
                    <a:ext uri="{9D8B030D-6E8A-4147-A177-3AD203B41FA5}">
                      <a16:colId xmlns:a16="http://schemas.microsoft.com/office/drawing/2014/main" val="2957672388"/>
                    </a:ext>
                  </a:extLst>
                </a:gridCol>
                <a:gridCol w="3405933">
                  <a:extLst>
                    <a:ext uri="{9D8B030D-6E8A-4147-A177-3AD203B41FA5}">
                      <a16:colId xmlns:a16="http://schemas.microsoft.com/office/drawing/2014/main" val="2979118426"/>
                    </a:ext>
                  </a:extLst>
                </a:gridCol>
                <a:gridCol w="1037146">
                  <a:extLst>
                    <a:ext uri="{9D8B030D-6E8A-4147-A177-3AD203B41FA5}">
                      <a16:colId xmlns:a16="http://schemas.microsoft.com/office/drawing/2014/main" val="974999947"/>
                    </a:ext>
                  </a:extLst>
                </a:gridCol>
              </a:tblGrid>
              <a:tr h="91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$87,583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2308786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$115,771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675138"/>
                  </a:ext>
                </a:extLst>
              </a:tr>
              <a:tr h="91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Caucasian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$11,380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5247372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$202,169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804419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37411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0860104"/>
                  </a:ext>
                </a:extLst>
              </a:tr>
              <a:tr h="94059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$416,903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23803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871912F-05BD-AF8E-ACC9-F8905DA24D87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366838" y="3087688"/>
          <a:ext cx="929005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5C2DD69-31B6-017C-6A24-44DB8F042AB1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381001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38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176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19" y="351666"/>
            <a:ext cx="15607761" cy="711356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list for FY 2025 </a:t>
            </a:r>
            <a:endParaRPr lang="en-ZA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4D71CB-FFDD-E8FC-CF52-CC8F81127ECF}"/>
              </a:ext>
            </a:extLst>
          </p:cNvPr>
          <p:cNvGraphicFramePr>
            <a:graphicFrameLocks noGrp="1"/>
          </p:cNvGraphicFramePr>
          <p:nvPr/>
        </p:nvGraphicFramePr>
        <p:xfrm>
          <a:off x="315310" y="1414463"/>
          <a:ext cx="16258191" cy="7859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841">
                  <a:extLst>
                    <a:ext uri="{9D8B030D-6E8A-4147-A177-3AD203B41FA5}">
                      <a16:colId xmlns:a16="http://schemas.microsoft.com/office/drawing/2014/main" val="1309463995"/>
                    </a:ext>
                  </a:extLst>
                </a:gridCol>
                <a:gridCol w="1870555">
                  <a:extLst>
                    <a:ext uri="{9D8B030D-6E8A-4147-A177-3AD203B41FA5}">
                      <a16:colId xmlns:a16="http://schemas.microsoft.com/office/drawing/2014/main" val="1501260253"/>
                    </a:ext>
                  </a:extLst>
                </a:gridCol>
                <a:gridCol w="2131667">
                  <a:extLst>
                    <a:ext uri="{9D8B030D-6E8A-4147-A177-3AD203B41FA5}">
                      <a16:colId xmlns:a16="http://schemas.microsoft.com/office/drawing/2014/main" val="3466393660"/>
                    </a:ext>
                  </a:extLst>
                </a:gridCol>
                <a:gridCol w="2169144">
                  <a:extLst>
                    <a:ext uri="{9D8B030D-6E8A-4147-A177-3AD203B41FA5}">
                      <a16:colId xmlns:a16="http://schemas.microsoft.com/office/drawing/2014/main" val="3516730833"/>
                    </a:ext>
                  </a:extLst>
                </a:gridCol>
                <a:gridCol w="1771977">
                  <a:extLst>
                    <a:ext uri="{9D8B030D-6E8A-4147-A177-3AD203B41FA5}">
                      <a16:colId xmlns:a16="http://schemas.microsoft.com/office/drawing/2014/main" val="3513465678"/>
                    </a:ext>
                  </a:extLst>
                </a:gridCol>
                <a:gridCol w="4766007">
                  <a:extLst>
                    <a:ext uri="{9D8B030D-6E8A-4147-A177-3AD203B41FA5}">
                      <a16:colId xmlns:a16="http://schemas.microsoft.com/office/drawing/2014/main" val="1722348093"/>
                    </a:ext>
                  </a:extLst>
                </a:gridCol>
              </a:tblGrid>
              <a:tr h="13917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of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Certifying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Ethnic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Capabilities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78679"/>
                  </a:ext>
                </a:extLst>
              </a:tr>
              <a:tr h="6120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 KNIGHT SECURITY LLC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38,305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 of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Security guards and patrol services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34565011"/>
                  </a:ext>
                </a:extLst>
              </a:tr>
              <a:tr h="61935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BUTLER BUSINESS PRODUCTS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63,326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Office Supplies and Stationery Stores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14304381"/>
                  </a:ext>
                </a:extLst>
              </a:tr>
              <a:tr h="619358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 PIER FACILITIES SERVICES LTD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11,380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Caucasian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and Construction and Maintenance Services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64620363"/>
                  </a:ext>
                </a:extLst>
              </a:tr>
              <a:tr h="9211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 SPORT SOLUTIONS LLC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138,844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 of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 Facilities Construction, Flooring and Turf Installation, Fence Installation, Demolition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9683790"/>
                  </a:ext>
                </a:extLst>
              </a:tr>
              <a:tr h="9211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HTS INC CONSULTANTS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12,411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 of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Geotechnical Laboratory Service and Other Scientific &amp; Technical Consulting Services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38657931"/>
                  </a:ext>
                </a:extLst>
              </a:tr>
              <a:tr h="61935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ASSOCIATES INC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36,000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Services; Design Services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31753264"/>
                  </a:ext>
                </a:extLst>
              </a:tr>
              <a:tr h="6120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QSS, L.C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65,055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 of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Fire/Alarm Systems Installation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3065621"/>
                  </a:ext>
                </a:extLst>
              </a:tr>
              <a:tr h="9211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 GOVERNMENT SOLUTIONS INC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     51,583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Houston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Custom Computer Programming Services; Computer Accessories And Supplies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2875825"/>
                  </a:ext>
                </a:extLst>
              </a:tr>
              <a:tr h="61202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  416,903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06006"/>
                  </a:ext>
                </a:extLst>
              </a:tr>
            </a:tbl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D321295-3AE3-7A6B-D71F-468D2AB87AA2}"/>
              </a:ext>
            </a:extLst>
          </p:cNvPr>
          <p:cNvSpPr txBox="1">
            <a:spLocks/>
          </p:cNvSpPr>
          <p:nvPr/>
        </p:nvSpPr>
        <p:spPr>
          <a:xfrm>
            <a:off x="16992599" y="9566910"/>
            <a:ext cx="663389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pPr algn="ctr"/>
              <a:t>39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4969-D0E4-2D67-9FF1-38037FFD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86A2DF-762E-4875-8C7C-DD484C4A4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12 Highlights points for December 2024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27F297-B0C2-8140-303E-1FA0CC286F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88B14D-5E91-FC1D-260B-2825C29B1A9F}"/>
              </a:ext>
            </a:extLst>
          </p:cNvPr>
          <p:cNvSpPr txBox="1"/>
          <p:nvPr/>
        </p:nvSpPr>
        <p:spPr>
          <a:xfrm>
            <a:off x="-9411" y="1122186"/>
            <a:ext cx="11444194" cy="7598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$3M in tax revenue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No Interest payments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Revenues at 22%       Target of 32%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Expenditures at 33%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$29.2 in Equity as of Dec 2024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$37,836 in Donations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Values at $661B out of $665B Projected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Choice at $3.5M Benefit </a:t>
            </a: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Variance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544F6A-07B3-5B92-1E2D-BE53A2C1F573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F0030-67AD-830A-040F-96F09DC97FDC}"/>
              </a:ext>
            </a:extLst>
          </p:cNvPr>
          <p:cNvSpPr txBox="1"/>
          <p:nvPr/>
        </p:nvSpPr>
        <p:spPr>
          <a:xfrm>
            <a:off x="10482470" y="1122186"/>
            <a:ext cx="7566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9. Ed Foundation at $541K </a:t>
            </a:r>
          </a:p>
          <a:p>
            <a:r>
              <a:rPr lang="en-US" sz="4400" b="1" dirty="0"/>
              <a:t>10. 8% small business  First Qtr.</a:t>
            </a:r>
          </a:p>
          <a:p>
            <a:r>
              <a:rPr lang="en-US" sz="4400" b="1" dirty="0"/>
              <a:t>11. 87% Irvington Project</a:t>
            </a:r>
          </a:p>
          <a:p>
            <a:r>
              <a:rPr lang="en-US" sz="4400" b="1" dirty="0"/>
              <a:t>12. Phase I Projects – just pending retainage release and closeout</a:t>
            </a:r>
          </a:p>
          <a:p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C637B-97FB-D33C-CE93-589C4B53D443}"/>
              </a:ext>
            </a:extLst>
          </p:cNvPr>
          <p:cNvSpPr txBox="1"/>
          <p:nvPr/>
        </p:nvSpPr>
        <p:spPr>
          <a:xfrm>
            <a:off x="290287" y="7227808"/>
            <a:ext cx="1708331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Outlook   Trend :  Finance         -   Positive Revenues and Stable Expenditures </a:t>
            </a:r>
          </a:p>
          <a:p>
            <a:r>
              <a:rPr lang="en-US" sz="4000" b="1" dirty="0"/>
              <a:t>                                 Operations  -    Normal Operations and On Target </a:t>
            </a:r>
          </a:p>
          <a:p>
            <a:r>
              <a:rPr lang="en-US" sz="4000" b="1" dirty="0"/>
              <a:t>                                 Policy            -    Stable</a:t>
            </a:r>
          </a:p>
          <a:p>
            <a:r>
              <a:rPr lang="en-US" sz="4000" b="1" dirty="0"/>
              <a:t>                                 Legislative    -   On going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18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December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174" y="3242593"/>
            <a:ext cx="7662138" cy="654316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December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5" y="2439710"/>
            <a:ext cx="11097614" cy="698258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December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30" y="3185785"/>
            <a:ext cx="10469218" cy="681201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34850" y="4265436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December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15" y="3419421"/>
            <a:ext cx="11162582" cy="492666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December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453" y="1802296"/>
            <a:ext cx="16952494" cy="778333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December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0" y="2547617"/>
            <a:ext cx="17329978" cy="749445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December 31,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46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97" y="4035628"/>
            <a:ext cx="17333842" cy="508385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47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December 31,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490397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$ 32,381,650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$ 3,180,685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$ 29,200,964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448" y="387621"/>
            <a:ext cx="8861295" cy="8702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December 31, 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12/31/2024 is $29,200,964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907015" y="8013943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136" y="3988635"/>
            <a:ext cx="13282021" cy="4560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December 31, 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December 31, 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$ 22,335,222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$ 20,434,013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$29M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$24M 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19088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32,381,650-3,180,685=29,200,864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December 31, 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$22,335,222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$29,200,964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$14,997,481-2,783,574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9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68a1d430-a50e-484c-b4d2-499916cee94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2463</Words>
  <Application>Microsoft Office PowerPoint</Application>
  <PresentationFormat>Custom</PresentationFormat>
  <Paragraphs>469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</vt:lpstr>
      <vt:lpstr>Top 12 Highlights points for December 2024</vt:lpstr>
      <vt:lpstr>PowerPoint Presentation</vt:lpstr>
      <vt:lpstr>INTERIM FINANCIAL REPORT (unaudited) ASST. SUPERINTENDENT FOR BUSINESS SERVICES MESSAGE As of December 31, 2024</vt:lpstr>
      <vt:lpstr>INTERIM FINANCIAL REPORT (unaudited) As of December 31, 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Harris County Department of Education   Small Business Program First Quarter 9/1/24 to 12/31/24  FY 2024-2025 By  Dr. Edna Johnson Procurement Director</vt:lpstr>
      <vt:lpstr>PowerPoint Presentation</vt:lpstr>
      <vt:lpstr>Content</vt:lpstr>
      <vt:lpstr>Definitions</vt:lpstr>
      <vt:lpstr>Certifying Agencies</vt:lpstr>
      <vt:lpstr>First Quarter 9/1/24 to 12/31/24  Expenditures FY 24/25</vt:lpstr>
      <vt:lpstr>First Quarter Small Business Amounts  by Certifying Agency</vt:lpstr>
      <vt:lpstr>First Qtr.  Small Business  by Certification Type</vt:lpstr>
      <vt:lpstr>Certified Small Business  for First Qtr  by Ethnicity</vt:lpstr>
      <vt:lpstr>Small Business list for FY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December 31,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Jesus Amezcua</cp:lastModifiedBy>
  <cp:revision>242</cp:revision>
  <cp:lastPrinted>2024-09-17T19:38:54Z</cp:lastPrinted>
  <dcterms:created xsi:type="dcterms:W3CDTF">2021-09-22T16:28:29Z</dcterms:created>
  <dcterms:modified xsi:type="dcterms:W3CDTF">2025-01-15T04:52:57Z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