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6.xml" ContentType="application/vnd.openxmlformats-officedocument.presentationml.notesSlide+xml"/>
  <Override PartName="/ppt/tags/tag29.xml" ContentType="application/vnd.openxmlformats-officedocument.presentationml.tags+xml"/>
  <Override PartName="/ppt/notesSlides/notesSlide27.xml" ContentType="application/vnd.openxmlformats-officedocument.presentationml.notesSlide+xml"/>
  <Override PartName="/ppt/tags/tag30.xml" ContentType="application/vnd.openxmlformats-officedocument.presentationml.tags+xml"/>
  <Override PartName="/ppt/notesSlides/notesSlide28.xml" ContentType="application/vnd.openxmlformats-officedocument.presentationml.notesSlide+xml"/>
  <Override PartName="/ppt/tags/tag31.xml" ContentType="application/vnd.openxmlformats-officedocument.presentationml.tags+xml"/>
  <Override PartName="/ppt/notesSlides/notesSlide29.xml" ContentType="application/vnd.openxmlformats-officedocument.presentationml.notesSlide+xml"/>
  <Override PartName="/ppt/ink/ink1.xml" ContentType="application/inkml+xml"/>
  <Override PartName="/ppt/tags/tag32.xml" ContentType="application/vnd.openxmlformats-officedocument.presentationml.tags+xml"/>
  <Override PartName="/ppt/notesSlides/notesSlide30.xml" ContentType="application/vnd.openxmlformats-officedocument.presentationml.notesSlide+xml"/>
  <Override PartName="/ppt/ink/ink2.xml" ContentType="application/inkml+xml"/>
  <Override PartName="/ppt/tags/tag33.xml" ContentType="application/vnd.openxmlformats-officedocument.presentationml.tags+xml"/>
  <Override PartName="/ppt/notesSlides/notesSlide31.xml" ContentType="application/vnd.openxmlformats-officedocument.presentationml.notesSlide+xml"/>
  <Override PartName="/ppt/ink/ink3.xml" ContentType="application/inkml+xml"/>
  <Override PartName="/ppt/tags/tag34.xml" ContentType="application/vnd.openxmlformats-officedocument.presentationml.tags+xml"/>
  <Override PartName="/ppt/notesSlides/notesSlide32.xml" ContentType="application/vnd.openxmlformats-officedocument.presentationml.notesSlide+xml"/>
  <Override PartName="/ppt/ink/ink4.xml" ContentType="application/inkml+xml"/>
  <Override PartName="/ppt/tags/tag35.xml" ContentType="application/vnd.openxmlformats-officedocument.presentationml.tags+xml"/>
  <Override PartName="/ppt/notesSlides/notesSlide33.xml" ContentType="application/vnd.openxmlformats-officedocument.presentationml.notesSlide+xml"/>
  <Override PartName="/ppt/tags/tag36.xml" ContentType="application/vnd.openxmlformats-officedocument.presentationml.tags+xml"/>
  <Override PartName="/ppt/notesSlides/notesSlide34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3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42"/>
  </p:notesMasterIdLst>
  <p:sldIdLst>
    <p:sldId id="256" r:id="rId5"/>
    <p:sldId id="257" r:id="rId6"/>
    <p:sldId id="258" r:id="rId7"/>
    <p:sldId id="359" r:id="rId8"/>
    <p:sldId id="259" r:id="rId9"/>
    <p:sldId id="260" r:id="rId10"/>
    <p:sldId id="261" r:id="rId11"/>
    <p:sldId id="263" r:id="rId12"/>
    <p:sldId id="285" r:id="rId13"/>
    <p:sldId id="288" r:id="rId14"/>
    <p:sldId id="286" r:id="rId15"/>
    <p:sldId id="264" r:id="rId16"/>
    <p:sldId id="290" r:id="rId17"/>
    <p:sldId id="292" r:id="rId18"/>
    <p:sldId id="266" r:id="rId19"/>
    <p:sldId id="297" r:id="rId20"/>
    <p:sldId id="323" r:id="rId21"/>
    <p:sldId id="299" r:id="rId22"/>
    <p:sldId id="300" r:id="rId23"/>
    <p:sldId id="301" r:id="rId24"/>
    <p:sldId id="293" r:id="rId25"/>
    <p:sldId id="305" r:id="rId26"/>
    <p:sldId id="346" r:id="rId27"/>
    <p:sldId id="278" r:id="rId28"/>
    <p:sldId id="338" r:id="rId29"/>
    <p:sldId id="331" r:id="rId30"/>
    <p:sldId id="311" r:id="rId31"/>
    <p:sldId id="357" r:id="rId32"/>
    <p:sldId id="283" r:id="rId33"/>
    <p:sldId id="268" r:id="rId34"/>
    <p:sldId id="347" r:id="rId35"/>
    <p:sldId id="343" r:id="rId36"/>
    <p:sldId id="348" r:id="rId37"/>
    <p:sldId id="322" r:id="rId38"/>
    <p:sldId id="344" r:id="rId39"/>
    <p:sldId id="332" r:id="rId40"/>
    <p:sldId id="329" r:id="rId41"/>
  </p:sldIdLst>
  <p:sldSz cx="18288000" cy="10287000"/>
  <p:notesSz cx="9296400" cy="70104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146807-7F9C-6745-C81D-2E83D05E98F9}" name="Marcia Leiva" initials="ML" userId="S::mleiva@hcde-texas.org::ff035dde-3922-4179-94c4-3159477fa707" providerId="AD"/>
  <p188:author id="{C52F89AC-1E20-E8DE-D941-64ACA46B4B27}" name="Julia Watts" initials="JW" userId="S::Julia.Watts@hcde-texas.org::86fc1eda-f4e6-4ed4-a48b-a43e2268c7e1" providerId="AD"/>
  <p188:author id="{ECDBC2B1-1D60-0867-926E-89C563EA5738}" name="Anai Rodriguez" initials="AR" userId="S::Anai.Rodriguez@hcde-texas.org::6e88ac4e-7b1b-4191-9e8b-3c4766ff51ca" providerId="AD"/>
  <p188:author id="{CFA89AC1-AC6D-1D5E-B55C-08BC408C237C}" name="Jesus Amezcua" initials="JA" userId="S::jamezcua@hcde-texas.org::4f292f35-06c7-4a2d-a8a2-32915817803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D875"/>
    <a:srgbClr val="BAFAA0"/>
    <a:srgbClr val="332440"/>
    <a:srgbClr val="025E32"/>
    <a:srgbClr val="291F35"/>
    <a:srgbClr val="DF531B"/>
    <a:srgbClr val="B2251A"/>
    <a:srgbClr val="163501"/>
    <a:srgbClr val="C13D40"/>
    <a:srgbClr val="3DCB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95" autoAdjust="0"/>
  </p:normalViewPr>
  <p:slideViewPr>
    <p:cSldViewPr snapToGrid="0">
      <p:cViewPr>
        <p:scale>
          <a:sx n="50" d="100"/>
          <a:sy n="50" d="100"/>
        </p:scale>
        <p:origin x="300" y="2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gs" Target="tags/tag1.xml"/><Relationship Id="rId48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4028440" cy="351602"/>
          </a:xfrm>
          <a:prstGeom prst="rect">
            <a:avLst/>
          </a:prstGeom>
        </p:spPr>
        <p:txBody>
          <a:bodyPr vert="horz" lIns="52149" tIns="26074" rIns="52149" bIns="26074" rtlCol="0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43" y="4"/>
            <a:ext cx="4028440" cy="351602"/>
          </a:xfrm>
          <a:prstGeom prst="rect">
            <a:avLst/>
          </a:prstGeom>
        </p:spPr>
        <p:txBody>
          <a:bodyPr vert="horz" lIns="52149" tIns="26074" rIns="52149" bIns="26074" rtlCol="0"/>
          <a:lstStyle>
            <a:lvl1pPr algn="r">
              <a:defRPr sz="700"/>
            </a:lvl1pPr>
          </a:lstStyle>
          <a:p>
            <a:fld id="{9D6EA925-BE60-44B5-8E88-1D5BBF42BCA7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2149" tIns="26074" rIns="52149" bIns="2607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4300"/>
            <a:ext cx="7437120" cy="2759803"/>
          </a:xfrm>
          <a:prstGeom prst="rect">
            <a:avLst/>
          </a:prstGeom>
        </p:spPr>
        <p:txBody>
          <a:bodyPr vert="horz" lIns="52149" tIns="26074" rIns="52149" bIns="2607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803"/>
            <a:ext cx="4028440" cy="351601"/>
          </a:xfrm>
          <a:prstGeom prst="rect">
            <a:avLst/>
          </a:prstGeom>
        </p:spPr>
        <p:txBody>
          <a:bodyPr vert="horz" lIns="52149" tIns="26074" rIns="52149" bIns="26074" rtlCol="0" anchor="b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43" y="6658803"/>
            <a:ext cx="4028440" cy="351601"/>
          </a:xfrm>
          <a:prstGeom prst="rect">
            <a:avLst/>
          </a:prstGeom>
        </p:spPr>
        <p:txBody>
          <a:bodyPr vert="horz" lIns="52149" tIns="26074" rIns="52149" bIns="26074" rtlCol="0" anchor="b"/>
          <a:lstStyle>
            <a:lvl1pPr algn="r">
              <a:defRPr sz="700"/>
            </a:lvl1pPr>
          </a:lstStyle>
          <a:p>
            <a:fld id="{D8ACF2BF-3511-45CE-ADAE-F9A3C056D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04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30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88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99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62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62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33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15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27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67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44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65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85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2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70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70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297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565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600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226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D3373-853B-6523-FA95-AED236C64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DB679B-03DE-7431-08C9-39D97721A2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63DAF1-19DC-9F62-38BF-2FD801818A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D3318-F8F4-9D6E-C1B7-E7597CFC9F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925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57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01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051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120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75A5C-B608-7253-6F05-20BFAA831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C06009-B768-8D46-80DF-4611E55CF6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DDCB9E-D5CC-127A-CB2B-8DD548BB06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F076F-92F5-9915-0893-CBD2F29C0E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678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75A5C-B608-7253-6F05-20BFAA831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C06009-B768-8D46-80DF-4611E55CF6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DDCB9E-D5CC-127A-CB2B-8DD548BB06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F076F-92F5-9915-0893-CBD2F29C0E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271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23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7725C-55E4-8F36-6EDB-FF876302A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249713-DD2A-9D16-A35F-FD89471B5E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66F224-8B8B-4341-7541-710C26B683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30CEA-B338-9FAB-75DA-18B1B44AAF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945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1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EEED2-BF30-3052-0251-248352DE4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68F14D-442A-9A7C-4B8C-9C7694AB40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57C82B-1D03-A125-DF14-F3A94B49B7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917BE9-36ED-F994-645E-CB2805AF0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99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2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12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71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14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75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45"/>
                </a:moveTo>
                <a:lnTo>
                  <a:pt x="18287998" y="8870245"/>
                </a:lnTo>
                <a:lnTo>
                  <a:pt x="18287998" y="0"/>
                </a:lnTo>
                <a:lnTo>
                  <a:pt x="0" y="0"/>
                </a:lnTo>
                <a:lnTo>
                  <a:pt x="0" y="8870245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411" y="8870246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59943" y="2520050"/>
            <a:ext cx="14968112" cy="265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59943" y="5550742"/>
            <a:ext cx="14968112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F1D80-794B-4ADC-9DA2-BEB26978E765}" type="datetime1">
              <a:rPr lang="en-US" smtClean="0"/>
              <a:t>4/8/2025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1FBF9-4ACB-428D-B809-2C963AACB850}" type="datetime1">
              <a:rPr lang="en-US" smtClean="0"/>
              <a:t>4/8/2025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149D5-801E-4F4F-B7BE-7AF5C43063D1}" type="datetime1">
              <a:rPr lang="en-US" smtClean="0"/>
              <a:t>4/8/2025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F2432-F9D9-4D94-86AA-C32CD7A569B9}" type="datetime1">
              <a:rPr lang="en-US" smtClean="0"/>
              <a:t>4/8/2025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4DEC0-0268-4441-9A71-AA9D129F496E}" type="datetime1">
              <a:rPr lang="en-US" smtClean="0"/>
              <a:t>4/8/2025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32044" y="1887579"/>
            <a:ext cx="5423911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9943" y="2796890"/>
            <a:ext cx="14968112" cy="4648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9D82C-6F83-460B-99A4-2E149E54F995}" type="datetime1">
              <a:rPr lang="en-US" smtClean="0"/>
              <a:t>4/8/2025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1.xml"/><Relationship Id="rId6" Type="http://schemas.openxmlformats.org/officeDocument/2006/relationships/image" Target="../media/image28.png"/><Relationship Id="rId5" Type="http://schemas.openxmlformats.org/officeDocument/2006/relationships/image" Target="../media/image290.png"/><Relationship Id="rId4" Type="http://schemas.openxmlformats.org/officeDocument/2006/relationships/customXml" Target="../ink/ink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2.xml"/><Relationship Id="rId6" Type="http://schemas.openxmlformats.org/officeDocument/2006/relationships/image" Target="../media/image29.png"/><Relationship Id="rId5" Type="http://schemas.openxmlformats.org/officeDocument/2006/relationships/image" Target="../media/image330.png"/><Relationship Id="rId4" Type="http://schemas.openxmlformats.org/officeDocument/2006/relationships/customXml" Target="../ink/ink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3.xml"/><Relationship Id="rId6" Type="http://schemas.openxmlformats.org/officeDocument/2006/relationships/image" Target="../media/image30.png"/><Relationship Id="rId5" Type="http://schemas.openxmlformats.org/officeDocument/2006/relationships/image" Target="../media/image290.png"/><Relationship Id="rId4" Type="http://schemas.openxmlformats.org/officeDocument/2006/relationships/customXml" Target="../ink/ink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4.xml"/><Relationship Id="rId6" Type="http://schemas.openxmlformats.org/officeDocument/2006/relationships/image" Target="../media/image31.png"/><Relationship Id="rId5" Type="http://schemas.openxmlformats.org/officeDocument/2006/relationships/image" Target="../media/image330.png"/><Relationship Id="rId4" Type="http://schemas.openxmlformats.org/officeDocument/2006/relationships/customXml" Target="../ink/ink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5" Type="http://schemas.openxmlformats.org/officeDocument/2006/relationships/image" Target="../media/image27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83FBB4A2-5AA1-D12D-AB85-2D2BC70B9354}"/>
              </a:ext>
            </a:extLst>
          </p:cNvPr>
          <p:cNvSpPr/>
          <p:nvPr/>
        </p:nvSpPr>
        <p:spPr>
          <a:xfrm>
            <a:off x="0" y="-1455402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" name="object 2"/>
          <p:cNvGrpSpPr/>
          <p:nvPr/>
        </p:nvGrpSpPr>
        <p:grpSpPr>
          <a:xfrm>
            <a:off x="-9525" y="-84519"/>
            <a:ext cx="18278475" cy="10371519"/>
            <a:chOff x="9411" y="-429342"/>
            <a:chExt cx="18278475" cy="10806880"/>
          </a:xfrm>
        </p:grpSpPr>
        <p:pic>
          <p:nvPicPr>
            <p:cNvPr id="3" name="object 3" descr="Person holding tablet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10" t="56" r="1240" b="2182"/>
            <a:stretch/>
          </p:blipFill>
          <p:spPr>
            <a:xfrm>
              <a:off x="11395089" y="-429342"/>
              <a:ext cx="6892797" cy="1005680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object 4"/>
            <p:cNvSpPr/>
            <p:nvPr/>
          </p:nvSpPr>
          <p:spPr>
            <a:xfrm>
              <a:off x="9411" y="8844748"/>
              <a:ext cx="18278475" cy="1532790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038554" y="8466122"/>
              <a:ext cx="1323340" cy="781050"/>
            </a:xfrm>
            <a:custGeom>
              <a:avLst/>
              <a:gdLst/>
              <a:ahLst/>
              <a:cxnLst/>
              <a:rect l="l" t="t" r="r" b="b"/>
              <a:pathLst>
                <a:path w="1323339" h="781050">
                  <a:moveTo>
                    <a:pt x="931100" y="780455"/>
                  </a:moveTo>
                  <a:lnTo>
                    <a:pt x="392215" y="780455"/>
                  </a:lnTo>
                  <a:lnTo>
                    <a:pt x="342979" y="777418"/>
                  </a:lnTo>
                  <a:lnTo>
                    <a:pt x="295579" y="768549"/>
                  </a:lnTo>
                  <a:lnTo>
                    <a:pt x="250380" y="754212"/>
                  </a:lnTo>
                  <a:lnTo>
                    <a:pt x="207749" y="734771"/>
                  </a:lnTo>
                  <a:lnTo>
                    <a:pt x="168052" y="710591"/>
                  </a:lnTo>
                  <a:lnTo>
                    <a:pt x="131654" y="682035"/>
                  </a:lnTo>
                  <a:lnTo>
                    <a:pt x="98921" y="649468"/>
                  </a:lnTo>
                  <a:lnTo>
                    <a:pt x="70220" y="613255"/>
                  </a:lnTo>
                  <a:lnTo>
                    <a:pt x="45917" y="573758"/>
                  </a:lnTo>
                  <a:lnTo>
                    <a:pt x="26377" y="531343"/>
                  </a:lnTo>
                  <a:lnTo>
                    <a:pt x="11967" y="486373"/>
                  </a:lnTo>
                  <a:lnTo>
                    <a:pt x="3052" y="439214"/>
                  </a:lnTo>
                  <a:lnTo>
                    <a:pt x="0" y="390227"/>
                  </a:lnTo>
                  <a:lnTo>
                    <a:pt x="3052" y="341241"/>
                  </a:lnTo>
                  <a:lnTo>
                    <a:pt x="11967" y="294081"/>
                  </a:lnTo>
                  <a:lnTo>
                    <a:pt x="26377" y="249112"/>
                  </a:lnTo>
                  <a:lnTo>
                    <a:pt x="45917" y="206697"/>
                  </a:lnTo>
                  <a:lnTo>
                    <a:pt x="70220" y="167200"/>
                  </a:lnTo>
                  <a:lnTo>
                    <a:pt x="98921" y="130986"/>
                  </a:lnTo>
                  <a:lnTo>
                    <a:pt x="131654" y="98420"/>
                  </a:lnTo>
                  <a:lnTo>
                    <a:pt x="168052" y="69864"/>
                  </a:lnTo>
                  <a:lnTo>
                    <a:pt x="207749" y="45684"/>
                  </a:lnTo>
                  <a:lnTo>
                    <a:pt x="250380" y="26243"/>
                  </a:lnTo>
                  <a:lnTo>
                    <a:pt x="295579" y="11906"/>
                  </a:lnTo>
                  <a:lnTo>
                    <a:pt x="342979" y="3037"/>
                  </a:lnTo>
                  <a:lnTo>
                    <a:pt x="392215" y="0"/>
                  </a:lnTo>
                  <a:lnTo>
                    <a:pt x="931100" y="0"/>
                  </a:lnTo>
                  <a:lnTo>
                    <a:pt x="980335" y="3037"/>
                  </a:lnTo>
                  <a:lnTo>
                    <a:pt x="1027736" y="11906"/>
                  </a:lnTo>
                  <a:lnTo>
                    <a:pt x="1072934" y="26243"/>
                  </a:lnTo>
                  <a:lnTo>
                    <a:pt x="1115565" y="45684"/>
                  </a:lnTo>
                  <a:lnTo>
                    <a:pt x="1155263" y="69864"/>
                  </a:lnTo>
                  <a:lnTo>
                    <a:pt x="1191661" y="98420"/>
                  </a:lnTo>
                  <a:lnTo>
                    <a:pt x="1224394" y="130986"/>
                  </a:lnTo>
                  <a:lnTo>
                    <a:pt x="1253094" y="167200"/>
                  </a:lnTo>
                  <a:lnTo>
                    <a:pt x="1277398" y="206697"/>
                  </a:lnTo>
                  <a:lnTo>
                    <a:pt x="1296938" y="249112"/>
                  </a:lnTo>
                  <a:lnTo>
                    <a:pt x="1311348" y="294081"/>
                  </a:lnTo>
                  <a:lnTo>
                    <a:pt x="1320262" y="341241"/>
                  </a:lnTo>
                  <a:lnTo>
                    <a:pt x="1323315" y="390227"/>
                  </a:lnTo>
                  <a:lnTo>
                    <a:pt x="1320262" y="439214"/>
                  </a:lnTo>
                  <a:lnTo>
                    <a:pt x="1311348" y="486373"/>
                  </a:lnTo>
                  <a:lnTo>
                    <a:pt x="1296938" y="531343"/>
                  </a:lnTo>
                  <a:lnTo>
                    <a:pt x="1277398" y="573758"/>
                  </a:lnTo>
                  <a:lnTo>
                    <a:pt x="1253094" y="613255"/>
                  </a:lnTo>
                  <a:lnTo>
                    <a:pt x="1224394" y="649468"/>
                  </a:lnTo>
                  <a:lnTo>
                    <a:pt x="1191661" y="682035"/>
                  </a:lnTo>
                  <a:lnTo>
                    <a:pt x="1155263" y="710591"/>
                  </a:lnTo>
                  <a:lnTo>
                    <a:pt x="1115565" y="734771"/>
                  </a:lnTo>
                  <a:lnTo>
                    <a:pt x="1072934" y="754212"/>
                  </a:lnTo>
                  <a:lnTo>
                    <a:pt x="1027736" y="768549"/>
                  </a:lnTo>
                  <a:lnTo>
                    <a:pt x="980335" y="777418"/>
                  </a:lnTo>
                  <a:lnTo>
                    <a:pt x="931100" y="780455"/>
                  </a:lnTo>
                  <a:close/>
                </a:path>
              </a:pathLst>
            </a:custGeom>
            <a:solidFill>
              <a:srgbClr val="13110E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23608" y="8756680"/>
              <a:ext cx="752475" cy="238125"/>
            </a:xfrm>
            <a:custGeom>
              <a:avLst/>
              <a:gdLst/>
              <a:ahLst/>
              <a:cxnLst/>
              <a:rect l="l" t="t" r="r" b="b"/>
              <a:pathLst>
                <a:path w="752475" h="238125">
                  <a:moveTo>
                    <a:pt x="590064" y="237860"/>
                  </a:moveTo>
                  <a:lnTo>
                    <a:pt x="578817" y="237860"/>
                  </a:lnTo>
                  <a:lnTo>
                    <a:pt x="572490" y="235042"/>
                  </a:lnTo>
                  <a:lnTo>
                    <a:pt x="568272" y="228702"/>
                  </a:lnTo>
                  <a:lnTo>
                    <a:pt x="565098" y="220809"/>
                  </a:lnTo>
                  <a:lnTo>
                    <a:pt x="565021" y="212586"/>
                  </a:lnTo>
                  <a:lnTo>
                    <a:pt x="567975" y="205023"/>
                  </a:lnTo>
                  <a:lnTo>
                    <a:pt x="573896" y="199112"/>
                  </a:lnTo>
                  <a:lnTo>
                    <a:pt x="661769" y="139933"/>
                  </a:lnTo>
                  <a:lnTo>
                    <a:pt x="0" y="139933"/>
                  </a:lnTo>
                  <a:lnTo>
                    <a:pt x="0" y="97662"/>
                  </a:lnTo>
                  <a:lnTo>
                    <a:pt x="661769" y="97662"/>
                  </a:lnTo>
                  <a:lnTo>
                    <a:pt x="573896" y="38483"/>
                  </a:lnTo>
                  <a:lnTo>
                    <a:pt x="567975" y="32275"/>
                  </a:lnTo>
                  <a:lnTo>
                    <a:pt x="565021" y="24745"/>
                  </a:lnTo>
                  <a:lnTo>
                    <a:pt x="565098" y="16688"/>
                  </a:lnTo>
                  <a:lnTo>
                    <a:pt x="568272" y="8894"/>
                  </a:lnTo>
                  <a:lnTo>
                    <a:pt x="574467" y="2961"/>
                  </a:lnTo>
                  <a:lnTo>
                    <a:pt x="581980" y="0"/>
                  </a:lnTo>
                  <a:lnTo>
                    <a:pt x="590021" y="77"/>
                  </a:lnTo>
                  <a:lnTo>
                    <a:pt x="597797" y="3258"/>
                  </a:lnTo>
                  <a:lnTo>
                    <a:pt x="742612" y="101185"/>
                  </a:lnTo>
                  <a:lnTo>
                    <a:pt x="748938" y="105412"/>
                  </a:lnTo>
                  <a:lnTo>
                    <a:pt x="752453" y="111753"/>
                  </a:lnTo>
                  <a:lnTo>
                    <a:pt x="752453" y="125843"/>
                  </a:lnTo>
                  <a:lnTo>
                    <a:pt x="748938" y="132184"/>
                  </a:lnTo>
                  <a:lnTo>
                    <a:pt x="743315" y="136411"/>
                  </a:lnTo>
                  <a:lnTo>
                    <a:pt x="597797" y="234338"/>
                  </a:lnTo>
                  <a:lnTo>
                    <a:pt x="594282" y="236451"/>
                  </a:lnTo>
                  <a:lnTo>
                    <a:pt x="590064" y="23786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41420" y="1954703"/>
            <a:ext cx="9685421" cy="4302716"/>
          </a:xfrm>
          <a:prstGeom prst="rect">
            <a:avLst/>
          </a:prstGeom>
        </p:spPr>
        <p:txBody>
          <a:bodyPr vert="horz" wrap="square" lIns="0" tIns="68580" rIns="0" bIns="0" rtlCol="0" anchor="t">
            <a:spAutoFit/>
          </a:bodyPr>
          <a:lstStyle/>
          <a:p>
            <a:pPr marL="12700" marR="5080">
              <a:lnSpc>
                <a:spcPts val="12450"/>
              </a:lnSpc>
              <a:spcBef>
                <a:spcPts val="540"/>
              </a:spcBef>
            </a:pPr>
            <a:r>
              <a:rPr lang="en-US" sz="10400" b="1" spc="-180" dirty="0">
                <a:solidFill>
                  <a:srgbClr val="13110E"/>
                </a:solidFill>
                <a:latin typeface="Roboto"/>
                <a:cs typeface="Roboto"/>
              </a:rPr>
              <a:t>Financial Highlights</a:t>
            </a:r>
            <a:endParaRPr lang="en-US" sz="10400" dirty="0">
              <a:latin typeface="Roboto"/>
              <a:cs typeface="Roboto"/>
            </a:endParaRPr>
          </a:p>
          <a:p>
            <a:pPr marL="12700" marR="2282190">
              <a:lnSpc>
                <a:spcPct val="115199"/>
              </a:lnSpc>
              <a:spcBef>
                <a:spcPts val="3875"/>
              </a:spcBef>
            </a:pPr>
            <a:r>
              <a:rPr lang="en-US" sz="3200" dirty="0">
                <a:solidFill>
                  <a:srgbClr val="13110E"/>
                </a:solidFill>
                <a:latin typeface="Roboto"/>
                <a:cs typeface="Roboto"/>
              </a:rPr>
              <a:t>As of February 28, 2025</a:t>
            </a:r>
            <a:endParaRPr lang="en-US" sz="3200" dirty="0">
              <a:solidFill>
                <a:srgbClr val="13110E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D207C4-1CBF-4585-B814-CE209C232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711" y="130077"/>
            <a:ext cx="4907603" cy="13342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5">
            <a:extLst>
              <a:ext uri="{FF2B5EF4-FFF2-40B4-BE49-F238E27FC236}">
                <a16:creationId xmlns:a16="http://schemas.microsoft.com/office/drawing/2014/main" id="{3B0C17AC-B435-01D4-52BD-4C7982202D2A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B007FEB3-EECB-985B-9E8E-7D7DA1636154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3966127" y="299485"/>
            <a:ext cx="10058400" cy="1712740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anchor="ctr" anchorCtr="1">
            <a:normAutofit fontScale="975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  <a:b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As of February 28, 2025</a:t>
            </a:r>
            <a:b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Indicators of Efficiency</a:t>
            </a: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87577" y="2586031"/>
            <a:ext cx="7178268" cy="18550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Tax Revenue to Total Revenue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efficient is HCDE at leveraging local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</a:t>
            </a: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axes? (Current)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09202" y="2580127"/>
            <a:ext cx="7178040" cy="1866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to Tax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dependency on indirect cost from grants?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78134" y="4596984"/>
            <a:ext cx="7187711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Current Tax Revenue	         </a:t>
            </a:r>
            <a:r>
              <a:rPr lang="en-US" sz="28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$19,773,563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712489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34% FY25 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105630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27% FY24 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202700" y="8083077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2.7% FY25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739423" y="8081447"/>
            <a:ext cx="2644765" cy="1024128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3.3% FY24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67516" y="9379912"/>
            <a:ext cx="2089737" cy="47200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25%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595046" y="9379912"/>
            <a:ext cx="2200979" cy="498927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2.5%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537442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60974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3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>
            <a:cxnSpLocks/>
          </p:cNvCxnSpPr>
          <p:nvPr/>
        </p:nvCxnSpPr>
        <p:spPr>
          <a:xfrm flipV="1">
            <a:off x="1506631" y="5143500"/>
            <a:ext cx="6860034" cy="27559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506631" y="6111157"/>
            <a:ext cx="7197999" cy="147732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&lt;20% of revenue 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20% to 30%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Over &gt;30%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993119" y="6212943"/>
            <a:ext cx="68219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&gt;5% 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2% to 5%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&lt; 2%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10112791" y="5351473"/>
            <a:ext cx="6546303" cy="27559"/>
          </a:xfrm>
          <a:prstGeom prst="line">
            <a:avLst/>
          </a:prstGeom>
          <a:ln>
            <a:solidFill>
              <a:srgbClr val="33244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ABB1194-16C8-4428-A90A-16C9EF4B67B6}"/>
              </a:ext>
            </a:extLst>
          </p:cNvPr>
          <p:cNvSpPr txBox="1"/>
          <p:nvPr/>
        </p:nvSpPr>
        <p:spPr>
          <a:xfrm>
            <a:off x="9938920" y="5533280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General Fund Revenues 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$1,306,381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8D87D1-FDFA-4D57-8726-975E86F3373E}"/>
              </a:ext>
            </a:extLst>
          </p:cNvPr>
          <p:cNvSpPr txBox="1"/>
          <p:nvPr/>
        </p:nvSpPr>
        <p:spPr>
          <a:xfrm>
            <a:off x="1387577" y="5282188"/>
            <a:ext cx="6940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Revenue		</a:t>
            </a:r>
            <a:r>
              <a:rPr lang="en-US" sz="28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$ 57,168,650</a:t>
            </a:r>
          </a:p>
        </p:txBody>
      </p:sp>
      <p:sp>
        <p:nvSpPr>
          <p:cNvPr id="36" name="Content Placeholder 27">
            <a:extLst>
              <a:ext uri="{FF2B5EF4-FFF2-40B4-BE49-F238E27FC236}">
                <a16:creationId xmlns:a16="http://schemas.microsoft.com/office/drawing/2014/main" id="{DBE2767D-A3E4-7725-CF62-6FF18E501562}"/>
              </a:ext>
            </a:extLst>
          </p:cNvPr>
          <p:cNvSpPr txBox="1">
            <a:spLocks/>
          </p:cNvSpPr>
          <p:nvPr/>
        </p:nvSpPr>
        <p:spPr>
          <a:xfrm>
            <a:off x="9664014" y="4619819"/>
            <a:ext cx="7187184" cy="32351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General Fund	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$928,679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E0F8438-DE6C-3642-BA5F-86638153D3D0}"/>
              </a:ext>
            </a:extLst>
          </p:cNvPr>
          <p:cNvSpPr txBox="1"/>
          <p:nvPr/>
        </p:nvSpPr>
        <p:spPr>
          <a:xfrm>
            <a:off x="9718213" y="6199862"/>
            <a:ext cx="68219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&gt;5% 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2% to 5%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&lt; 2%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1D30DF1-E79F-FC4E-AF9C-ACA9742F4445}"/>
              </a:ext>
            </a:extLst>
          </p:cNvPr>
          <p:cNvCxnSpPr>
            <a:cxnSpLocks/>
          </p:cNvCxnSpPr>
          <p:nvPr/>
        </p:nvCxnSpPr>
        <p:spPr>
          <a:xfrm>
            <a:off x="9837885" y="5338392"/>
            <a:ext cx="6546303" cy="27559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9A4E353-E273-0126-9C12-3254EFC0D28C}"/>
              </a:ext>
            </a:extLst>
          </p:cNvPr>
          <p:cNvSpPr txBox="1"/>
          <p:nvPr/>
        </p:nvSpPr>
        <p:spPr>
          <a:xfrm>
            <a:off x="9664014" y="5520199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General Fund Revenues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$34,775,494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3A99A9FD-791A-4B90-2CA8-175CCD938BA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10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383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5">
            <a:extLst>
              <a:ext uri="{FF2B5EF4-FFF2-40B4-BE49-F238E27FC236}">
                <a16:creationId xmlns:a16="http://schemas.microsoft.com/office/drawing/2014/main" id="{87AF0FAB-6817-E595-279D-6C9C55E1D05C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5">
            <a:extLst>
              <a:ext uri="{FF2B5EF4-FFF2-40B4-BE49-F238E27FC236}">
                <a16:creationId xmlns:a16="http://schemas.microsoft.com/office/drawing/2014/main" id="{DC93C660-F1DC-6C66-FB78-E0181660742F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060602" y="248362"/>
            <a:ext cx="10058400" cy="1712740"/>
          </a:xfrm>
          <a:prstGeom prst="rect">
            <a:avLst/>
          </a:prstGeom>
          <a:solidFill>
            <a:schemeClr val="bg2"/>
          </a:solidFill>
          <a:ln w="57150">
            <a:solidFill>
              <a:schemeClr val="bg2">
                <a:lumMod val="10000"/>
              </a:schemeClr>
            </a:solidFill>
          </a:ln>
          <a:effectLst>
            <a:outerShdw blurRad="50800" dist="50800" dir="5400000" sx="8000" sy="8000" algn="ctr" rotWithShape="0">
              <a:srgbClr val="000000">
                <a:alpha val="43137"/>
              </a:srgbClr>
            </a:outerShdw>
          </a:effectLst>
        </p:spPr>
        <p:txBody>
          <a:bodyPr wrap="square" lIns="0" tIns="0" rIns="0" bIns="0" anchor="ctr" anchorCtr="1">
            <a:normAutofit fontScale="97500" lnSpcReduction="1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  <a:br>
              <a:rPr kumimoji="0" lang="en-US" sz="59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37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As of February 28, 2025</a:t>
            </a:r>
            <a:b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200" b="1" i="1" u="none" strike="noStrike" kern="0" cap="none" spc="0" normalizeH="0" baseline="0" noProof="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Indicators of Revenue Growth</a:t>
            </a:r>
            <a:endParaRPr kumimoji="0" lang="en-US" sz="4200" b="1" i="1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87989" y="2595926"/>
            <a:ext cx="7178268" cy="18550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are revenues spread across all Funds?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860580" y="2591119"/>
            <a:ext cx="6821953" cy="1866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Growth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market growth for fee on services?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96697" y="4593107"/>
            <a:ext cx="7187711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Fee for Service Revenues (G/F)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$8,515,491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     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Revenues                   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$57,168,650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881417" y="4622406"/>
            <a:ext cx="6803801" cy="32351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67927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19%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760585" y="9357287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17%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537854" y="9417175"/>
            <a:ext cx="3549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14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55145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14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1396697" y="5143500"/>
            <a:ext cx="694016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387989" y="6359785"/>
            <a:ext cx="71782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	  &gt;30% of annual revenue Benchmark:	  10% to 29%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	  Under 10%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10007222" y="6399042"/>
            <a:ext cx="64531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&gt;3% of + growth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0% to 3%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76BA3B-B36D-4730-80B1-4A1A933C4AAF}"/>
              </a:ext>
            </a:extLst>
          </p:cNvPr>
          <p:cNvSpPr txBox="1"/>
          <p:nvPr/>
        </p:nvSpPr>
        <p:spPr>
          <a:xfrm>
            <a:off x="9999941" y="4640221"/>
            <a:ext cx="6891362" cy="1200329"/>
          </a:xfrm>
          <a:prstGeom prst="rect">
            <a:avLst/>
          </a:prstGeom>
          <a:noFill/>
        </p:spPr>
        <p:txBody>
          <a:bodyPr wrap="square" lIns="182880">
            <a:spAutoFit/>
          </a:bodyPr>
          <a:lstStyle/>
          <a:p>
            <a:r>
              <a:rPr lang="en-US" sz="2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Current Year Less Fee for Services Last Year  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$8,515,491,-17,229,430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</a:t>
            </a:r>
            <a:r>
              <a:rPr lang="en-US" sz="2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Fees for Service Last Year   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$17,229,430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9999941" y="5416330"/>
            <a:ext cx="6198561" cy="3346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Bevel 23">
            <a:extLst>
              <a:ext uri="{FF2B5EF4-FFF2-40B4-BE49-F238E27FC236}">
                <a16:creationId xmlns:a16="http://schemas.microsoft.com/office/drawing/2014/main" id="{8CB9AC7A-2EA3-40E3-02A1-4717DF3D0CA5}"/>
              </a:ext>
            </a:extLst>
          </p:cNvPr>
          <p:cNvSpPr/>
          <p:nvPr/>
        </p:nvSpPr>
        <p:spPr>
          <a:xfrm>
            <a:off x="13561019" y="8157998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42% FY24 ​</a:t>
            </a:r>
          </a:p>
        </p:txBody>
      </p:sp>
      <p:sp>
        <p:nvSpPr>
          <p:cNvPr id="20" name="Bevel 23">
            <a:extLst>
              <a:ext uri="{FF2B5EF4-FFF2-40B4-BE49-F238E27FC236}">
                <a16:creationId xmlns:a16="http://schemas.microsoft.com/office/drawing/2014/main" id="{A162446F-0914-F945-E0DF-3DEBFE6ECC9F}"/>
              </a:ext>
            </a:extLst>
          </p:cNvPr>
          <p:cNvSpPr/>
          <p:nvPr/>
        </p:nvSpPr>
        <p:spPr>
          <a:xfrm>
            <a:off x="1817722" y="8164422"/>
            <a:ext cx="2720131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14% FY25 </a:t>
            </a:r>
          </a:p>
        </p:txBody>
      </p:sp>
      <p:sp>
        <p:nvSpPr>
          <p:cNvPr id="26" name="Bevel 23">
            <a:extLst>
              <a:ext uri="{FF2B5EF4-FFF2-40B4-BE49-F238E27FC236}">
                <a16:creationId xmlns:a16="http://schemas.microsoft.com/office/drawing/2014/main" id="{D6342ED5-3D84-DCB7-9E02-417114B72106}"/>
              </a:ext>
            </a:extLst>
          </p:cNvPr>
          <p:cNvSpPr/>
          <p:nvPr/>
        </p:nvSpPr>
        <p:spPr>
          <a:xfrm>
            <a:off x="5432030" y="8164422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31% FY24 </a:t>
            </a:r>
          </a:p>
        </p:txBody>
      </p:sp>
      <p:sp>
        <p:nvSpPr>
          <p:cNvPr id="27" name="Bevel 23">
            <a:extLst>
              <a:ext uri="{FF2B5EF4-FFF2-40B4-BE49-F238E27FC236}">
                <a16:creationId xmlns:a16="http://schemas.microsoft.com/office/drawing/2014/main" id="{2E0E3D17-73B8-C26B-3716-2DA23CBF04DB}"/>
              </a:ext>
            </a:extLst>
          </p:cNvPr>
          <p:cNvSpPr/>
          <p:nvPr/>
        </p:nvSpPr>
        <p:spPr>
          <a:xfrm>
            <a:off x="10425079" y="8157998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-50% FY25 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8BBD418A-16B3-E8A9-90C1-4438A4FDF76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11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392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B10A77F2-FBA5-7527-16F6-38A93FCF8DEC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A2F9D7-F5DA-4FA5-BD69-D05D6CF58904}"/>
              </a:ext>
            </a:extLst>
          </p:cNvPr>
          <p:cNvSpPr txBox="1">
            <a:spLocks/>
          </p:cNvSpPr>
          <p:nvPr/>
        </p:nvSpPr>
        <p:spPr>
          <a:xfrm>
            <a:off x="13258800" y="1887579"/>
            <a:ext cx="4233882" cy="3726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>
                <a:lumMod val="10000"/>
              </a:schemeClr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FY 2024-2025 </a:t>
            </a:r>
            <a:b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Fund Balance</a:t>
            </a:r>
            <a:b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-</a:t>
            </a:r>
            <a:br>
              <a:rPr lang="en-US" sz="4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Activity</a:t>
            </a:r>
            <a:endParaRPr lang="en-US" sz="48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D6909C-ECAF-0BAC-95C7-438DF18EA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9833" y="545300"/>
            <a:ext cx="9996937" cy="7825592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04966B6E-5D24-88B5-2C21-530EB59A44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12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F382700D-B384-E9B4-8860-4AF96200935F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4756" y="-106839"/>
            <a:ext cx="17037310" cy="2896306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45"/>
              </a:spcBef>
            </a:pPr>
            <a:r>
              <a:rPr lang="en-US" sz="40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  <a:br>
              <a:rPr lang="en-US" sz="36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marL="12700" algn="ctr">
              <a:lnSpc>
                <a:spcPct val="100000"/>
              </a:lnSpc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AND INTERNAL SERVICE FUNDS</a:t>
            </a:r>
          </a:p>
          <a:p>
            <a:pPr marL="12700" algn="ctr">
              <a:lnSpc>
                <a:spcPct val="100000"/>
              </a:lnSpc>
              <a:spcBef>
                <a:spcPts val="545"/>
              </a:spcBef>
            </a:pPr>
            <a:r>
              <a:rPr lang="en-US" sz="4000" b="1" u="sng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REVENUES (INFLOWS)</a:t>
            </a:r>
          </a:p>
          <a:p>
            <a:pPr marL="12700" algn="ctr"/>
            <a:r>
              <a:rPr lang="en-US" sz="2800" spc="25" dirty="0">
                <a:solidFill>
                  <a:srgbClr val="291F35"/>
                </a:solidFill>
                <a:latin typeface="Roboto"/>
                <a:cs typeface="Roboto"/>
              </a:rPr>
              <a:t>Budget to Actual for period ending February 28, 2025</a:t>
            </a:r>
            <a:endParaRPr sz="2800" dirty="0">
              <a:solidFill>
                <a:srgbClr val="291F35"/>
              </a:solidFill>
              <a:latin typeface="Roboto"/>
              <a:cs typeface="Roboto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554AA6F-AE78-CECB-895B-3648676662C4}"/>
              </a:ext>
            </a:extLst>
          </p:cNvPr>
          <p:cNvSpPr/>
          <p:nvPr/>
        </p:nvSpPr>
        <p:spPr>
          <a:xfrm rot="16200000">
            <a:off x="13009325" y="8860976"/>
            <a:ext cx="609856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018BC6-F607-B494-2404-38110B8AD4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6879" y="2811122"/>
            <a:ext cx="13016484" cy="6116004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22827708-AC14-A103-DF16-F019FE99DB1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13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6881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20FF98B1-A975-1D33-3C52-36BD54BD4684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5345" y="38100"/>
            <a:ext cx="17037310" cy="2960426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40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AND INTERNAL SERVICE FUNDS</a:t>
            </a:r>
            <a:br>
              <a:rPr lang="en-US" sz="36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4000" b="1" u="sng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Expenditures (OUTFLOWS)</a:t>
            </a:r>
          </a:p>
          <a:p>
            <a:pPr marL="12700" algn="ctr">
              <a:spcBef>
                <a:spcPts val="600"/>
              </a:spcBef>
            </a:pPr>
            <a:r>
              <a:rPr lang="en-US" sz="2800" spc="25" dirty="0">
                <a:solidFill>
                  <a:srgbClr val="291F35"/>
                </a:solidFill>
                <a:latin typeface="Roboto"/>
                <a:cs typeface="Roboto"/>
              </a:rPr>
              <a:t>Budget to Actual for period ending February 28, 2025</a:t>
            </a:r>
            <a:endParaRPr sz="2800" dirty="0">
              <a:solidFill>
                <a:srgbClr val="291F35"/>
              </a:solidFill>
              <a:latin typeface="Roboto"/>
              <a:cs typeface="Roboto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42BB365-C940-D2CD-2A5E-D62235192CC2}"/>
              </a:ext>
            </a:extLst>
          </p:cNvPr>
          <p:cNvSpPr/>
          <p:nvPr/>
        </p:nvSpPr>
        <p:spPr>
          <a:xfrm rot="16200000">
            <a:off x="12328267" y="9199336"/>
            <a:ext cx="974143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07DA28-7AD0-7D5A-050F-D151BC9443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2042" y="3349509"/>
            <a:ext cx="12075563" cy="5743756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83D37DB6-4D06-8D58-5F37-F566AC33BDB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14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2318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6B6282A-1007-CF5F-CCAB-F911ED601247}"/>
              </a:ext>
            </a:extLst>
          </p:cNvPr>
          <p:cNvSpPr/>
          <p:nvPr/>
        </p:nvSpPr>
        <p:spPr>
          <a:xfrm>
            <a:off x="9411" y="0"/>
            <a:ext cx="18288000" cy="907675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4D990B-4408-47DB-B75B-35C128504CF9}"/>
              </a:ext>
            </a:extLst>
          </p:cNvPr>
          <p:cNvSpPr txBox="1">
            <a:spLocks/>
          </p:cNvSpPr>
          <p:nvPr/>
        </p:nvSpPr>
        <p:spPr>
          <a:xfrm>
            <a:off x="3505200" y="342900"/>
            <a:ext cx="11277600" cy="2057400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FY 2024-25 Donations Report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All Funds as of February 28, 2025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E65B38-A4A7-6119-5D59-CB20D8FEDE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" r="624"/>
          <a:stretch/>
        </p:blipFill>
        <p:spPr>
          <a:xfrm>
            <a:off x="3693577" y="2550899"/>
            <a:ext cx="10697672" cy="7316071"/>
          </a:xfrm>
          <a:prstGeom prst="rect">
            <a:avLst/>
          </a:prstGeom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5AB6293E-53F1-07E4-EFC3-B101021D258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15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4387" y="2720022"/>
            <a:ext cx="13490918" cy="37511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pPr algn="ctr"/>
            <a:endParaRPr sz="6000" dirty="0"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0CB226-6668-443D-8F8F-3109BF8D9477}"/>
              </a:ext>
            </a:extLst>
          </p:cNvPr>
          <p:cNvSpPr txBox="1">
            <a:spLocks/>
          </p:cNvSpPr>
          <p:nvPr/>
        </p:nvSpPr>
        <p:spPr>
          <a:xfrm>
            <a:off x="3229089" y="400948"/>
            <a:ext cx="11811000" cy="132404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FY 2024-25 Donations Report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All Funds as of February 28,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AAEA5A-6107-012C-48FB-A69E39B34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609" y="2720022"/>
            <a:ext cx="17514277" cy="3980516"/>
          </a:xfrm>
          <a:prstGeom prst="rect">
            <a:avLst/>
          </a:prstGeom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E441C6C-3132-E1D4-5835-2414F7FCDE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16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2539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95F1E0B8-E511-6044-7E43-B9946D601B6F}"/>
              </a:ext>
            </a:extLst>
          </p:cNvPr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BAE36-A10C-4C42-A49A-2EEAFAE10817}"/>
              </a:ext>
            </a:extLst>
          </p:cNvPr>
          <p:cNvSpPr txBox="1">
            <a:spLocks/>
          </p:cNvSpPr>
          <p:nvPr/>
        </p:nvSpPr>
        <p:spPr>
          <a:xfrm>
            <a:off x="2438400" y="419100"/>
            <a:ext cx="13487400" cy="190500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4000" dirty="0"/>
              <a:t>INTERIM FINANCIAL REPORT (unaudited) </a:t>
            </a:r>
            <a:br>
              <a:rPr lang="en-US" sz="4000" dirty="0"/>
            </a:br>
            <a:r>
              <a:rPr lang="en-US" sz="4000" dirty="0"/>
              <a:t>TAX COLLECTIONS COMPARATIVE ANALYSIS </a:t>
            </a:r>
            <a:br>
              <a:rPr lang="en-US" sz="4000" dirty="0"/>
            </a:br>
            <a:r>
              <a:rPr lang="en-US" sz="4000" dirty="0"/>
              <a:t>Fiscal Year-To-Date as of February 28, 2025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FB5A57-2AC5-47C8-AD79-4DB5694B3FE3}"/>
              </a:ext>
            </a:extLst>
          </p:cNvPr>
          <p:cNvSpPr/>
          <p:nvPr/>
        </p:nvSpPr>
        <p:spPr>
          <a:xfrm>
            <a:off x="14939906" y="3870001"/>
            <a:ext cx="1617617" cy="625419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$663 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8D597B-DADC-4782-9A60-8F993C239AF9}"/>
              </a:ext>
            </a:extLst>
          </p:cNvPr>
          <p:cNvSpPr txBox="1"/>
          <p:nvPr/>
        </p:nvSpPr>
        <p:spPr>
          <a:xfrm>
            <a:off x="435179" y="8974295"/>
            <a:ext cx="7074893" cy="1138773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>
                <a:solidFill>
                  <a:srgbClr val="BAFAA0"/>
                </a:solidFill>
                <a:cs typeface="Arial" charset="0"/>
              </a:rPr>
              <a:t>See Tax Calculator at: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>
                <a:solidFill>
                  <a:srgbClr val="BAFAA0"/>
                </a:solidFill>
                <a:cs typeface="Arial" charset="0"/>
              </a:rPr>
              <a:t>https://hcde-texas.org/transparency/tax-rate/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u="sng">
              <a:solidFill>
                <a:srgbClr val="BAFAA0"/>
              </a:solidFill>
              <a:latin typeface="Abadi Extra Light" panose="020B0204020104020204" pitchFamily="34" charset="0"/>
              <a:cs typeface="Arial" charset="0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914AA073-AFBD-BD30-867D-8411BF71B5D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17</a:t>
            </a:fld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76D38A5-9075-40D8-8499-4573A3FD3910}"/>
              </a:ext>
            </a:extLst>
          </p:cNvPr>
          <p:cNvGrpSpPr/>
          <p:nvPr/>
        </p:nvGrpSpPr>
        <p:grpSpPr>
          <a:xfrm>
            <a:off x="1730477" y="2428145"/>
            <a:ext cx="13019876" cy="5948938"/>
            <a:chOff x="2905924" y="3079110"/>
            <a:chExt cx="13019876" cy="508511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CA7F1B4-2FA6-EB52-E16D-104AC12EE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98"/>
            <a:stretch/>
          </p:blipFill>
          <p:spPr>
            <a:xfrm>
              <a:off x="4277032" y="3079110"/>
              <a:ext cx="11648768" cy="508511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6EB63A5-E22D-9742-61AA-8B0AB0EBB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05"/>
            <a:stretch/>
          </p:blipFill>
          <p:spPr>
            <a:xfrm>
              <a:off x="2905924" y="3079110"/>
              <a:ext cx="3052425" cy="508511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48325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BAE36-A10C-4C42-A49A-2EEAFAE10817}"/>
              </a:ext>
            </a:extLst>
          </p:cNvPr>
          <p:cNvSpPr txBox="1">
            <a:spLocks/>
          </p:cNvSpPr>
          <p:nvPr/>
        </p:nvSpPr>
        <p:spPr>
          <a:xfrm>
            <a:off x="1945728" y="419100"/>
            <a:ext cx="14401800" cy="175260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3600" dirty="0"/>
              <a:t>INTERIM FINANCIAL REPORT (unaudited) TAX COLLECTIONS </a:t>
            </a:r>
          </a:p>
          <a:p>
            <a:r>
              <a:rPr lang="en-US" sz="3600" dirty="0"/>
              <a:t>Fiscal Year-To-Date as of February 28, 2025 </a:t>
            </a:r>
          </a:p>
          <a:p>
            <a:r>
              <a:rPr lang="en-US" sz="3600" dirty="0"/>
              <a:t>(5th month / 12 months)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775BEE-E5B7-ED3A-8014-7AB9EA4409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3785" y="2359742"/>
            <a:ext cx="13711528" cy="7182464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938EC3B5-D845-919D-912C-D85F3ED96E2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18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8106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1559" y="0"/>
            <a:ext cx="18288000" cy="8841538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9988" y="8870249"/>
            <a:ext cx="18297988" cy="1416751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a) 2024 Approved Tax Rate = $0.004799/$100 Property Assessment/Appraisal - --&gt;  Annual Tax on a $259,375 - $51,875 = $207,500/100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	x .004799 = $9.958 (net of 20%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b) $850,000/$32,184,041 =  2.64% Collection and assessment costs </a:t>
            </a:r>
          </a:p>
          <a:p>
            <a:endParaRPr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7F916C-6AC8-41F8-8F46-A69A359EE6A4}"/>
              </a:ext>
            </a:extLst>
          </p:cNvPr>
          <p:cNvSpPr txBox="1">
            <a:spLocks/>
          </p:cNvSpPr>
          <p:nvPr/>
        </p:nvSpPr>
        <p:spPr>
          <a:xfrm>
            <a:off x="1766812" y="143002"/>
            <a:ext cx="14724876" cy="1718996"/>
          </a:xfrm>
          <a:prstGeom prst="rect">
            <a:avLst/>
          </a:prstGeom>
          <a:ln w="57150">
            <a:solidFill>
              <a:srgbClr val="291F35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TAX COLLECTIONS </a:t>
            </a:r>
            <a:endParaRPr lang="en-US" sz="36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Fiscal Year-To-Date as of </a:t>
            </a:r>
            <a:r>
              <a:rPr lang="en-US" sz="3600" kern="0" dirty="0">
                <a:ln w="0"/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February 28, 2025</a:t>
            </a:r>
            <a:endParaRPr lang="en-US" sz="36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(6th month / 12 months)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D0EFEFF-3D4A-4730-856C-6B5CBC3867D0}"/>
              </a:ext>
            </a:extLst>
          </p:cNvPr>
          <p:cNvSpPr/>
          <p:nvPr/>
        </p:nvSpPr>
        <p:spPr>
          <a:xfrm rot="5400000">
            <a:off x="14711144" y="5675682"/>
            <a:ext cx="609601" cy="624958"/>
          </a:xfrm>
          <a:prstGeom prst="downArrow">
            <a:avLst/>
          </a:prstGeom>
          <a:solidFill>
            <a:srgbClr val="FF0000"/>
          </a:solidFill>
          <a:ln>
            <a:solidFill>
              <a:srgbClr val="291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04E6E7-B733-D91B-430F-2854F6D690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4001" y="2542315"/>
            <a:ext cx="12479480" cy="6282091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3B87F74B-6247-6294-D870-47D23D94E99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19</a:t>
            </a:fld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6A9C4F2-E2FF-483E-81BA-1CEC42A20C5C}"/>
              </a:ext>
            </a:extLst>
          </p:cNvPr>
          <p:cNvSpPr/>
          <p:nvPr/>
        </p:nvSpPr>
        <p:spPr>
          <a:xfrm>
            <a:off x="8260647" y="1874254"/>
            <a:ext cx="685800" cy="690593"/>
          </a:xfrm>
          <a:prstGeom prst="downArrow">
            <a:avLst/>
          </a:prstGeom>
          <a:solidFill>
            <a:srgbClr val="B2251A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2959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5" y="928732"/>
            <a:ext cx="18278475" cy="9323979"/>
            <a:chOff x="0" y="966424"/>
            <a:chExt cx="18278475" cy="9323979"/>
          </a:xfrm>
          <a:solidFill>
            <a:srgbClr val="7F0B5B"/>
          </a:solidFill>
        </p:grpSpPr>
        <p:sp>
          <p:nvSpPr>
            <p:cNvPr id="3" name="object 3"/>
            <p:cNvSpPr/>
            <p:nvPr/>
          </p:nvSpPr>
          <p:spPr>
            <a:xfrm>
              <a:off x="0" y="8759765"/>
              <a:ext cx="18278475" cy="1530638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 descr="Two people looking at computer monitor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33" r="20865"/>
            <a:stretch/>
          </p:blipFill>
          <p:spPr>
            <a:xfrm>
              <a:off x="634842" y="966424"/>
              <a:ext cx="7107383" cy="6939187"/>
            </a:xfrm>
            <a:prstGeom prst="ellipse">
              <a:avLst/>
            </a:prstGeom>
            <a:ln w="63500" cap="rnd">
              <a:solidFill>
                <a:srgbClr val="0033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" name="object 7"/>
            <p:cNvSpPr/>
            <p:nvPr/>
          </p:nvSpPr>
          <p:spPr>
            <a:xfrm>
              <a:off x="8920419" y="4138221"/>
              <a:ext cx="8173084" cy="0"/>
            </a:xfrm>
            <a:custGeom>
              <a:avLst/>
              <a:gdLst/>
              <a:ahLst/>
              <a:cxnLst/>
              <a:rect l="l" t="t" r="r" b="b"/>
              <a:pathLst>
                <a:path w="8173084">
                  <a:moveTo>
                    <a:pt x="0" y="0"/>
                  </a:moveTo>
                  <a:lnTo>
                    <a:pt x="8172522" y="0"/>
                  </a:lnTo>
                </a:path>
              </a:pathLst>
            </a:custGeom>
            <a:grpFill/>
            <a:ln w="9524">
              <a:solidFill>
                <a:srgbClr val="003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085020" y="929943"/>
            <a:ext cx="9590483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6000" b="1" spc="-60">
                <a:solidFill>
                  <a:schemeClr val="accent4">
                    <a:lumMod val="50000"/>
                  </a:schemeClr>
                </a:solidFill>
              </a:rPr>
              <a:t>Highlights of Interim Financial Report (unaudited)</a:t>
            </a:r>
            <a:endParaRPr sz="6000" b="1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22677" y="2971045"/>
            <a:ext cx="4249052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200" spc="-5" dirty="0">
                <a:solidFill>
                  <a:schemeClr val="accent4">
                    <a:lumMod val="50000"/>
                  </a:schemeClr>
                </a:solidFill>
                <a:latin typeface="Roboto"/>
                <a:cs typeface="Roboto"/>
              </a:rPr>
              <a:t>February 28, 2025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396117" y="4954683"/>
            <a:ext cx="93471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70">
                <a:solidFill>
                  <a:srgbClr val="1753F1"/>
                </a:solidFill>
                <a:latin typeface="Roboto"/>
                <a:cs typeface="Roboto"/>
              </a:rPr>
              <a:t> </a:t>
            </a:r>
            <a:endParaRPr sz="2800">
              <a:latin typeface="Roboto"/>
              <a:cs typeface="Roboto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B63872-1CB2-2125-97F0-9AA06851D9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0546" y="4954683"/>
            <a:ext cx="4907603" cy="1334264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C5BCE138-D773-1E5E-CEEA-CB3379612CA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2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525" y="8870248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7C41C8-A354-483D-A1D6-756CB86194DA}"/>
              </a:ext>
            </a:extLst>
          </p:cNvPr>
          <p:cNvSpPr txBox="1">
            <a:spLocks/>
          </p:cNvSpPr>
          <p:nvPr/>
        </p:nvSpPr>
        <p:spPr>
          <a:xfrm>
            <a:off x="1867436" y="342899"/>
            <a:ext cx="14553127" cy="1647747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3600" dirty="0"/>
              <a:t>INTERIM FINANCIAL REPORT (unaudited) TAX COLLECTIONS </a:t>
            </a:r>
          </a:p>
          <a:p>
            <a:r>
              <a:rPr lang="en-US" sz="3600" dirty="0"/>
              <a:t>Fiscal Year-To-Date as of February 28, 2025</a:t>
            </a:r>
          </a:p>
          <a:p>
            <a:r>
              <a:rPr lang="en-US" sz="3600" dirty="0"/>
              <a:t>(5th month / 12 months)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225D2E-E627-4A9D-9729-9B25F1687419}"/>
              </a:ext>
            </a:extLst>
          </p:cNvPr>
          <p:cNvSpPr txBox="1"/>
          <p:nvPr/>
        </p:nvSpPr>
        <p:spPr>
          <a:xfrm>
            <a:off x="762000" y="9072030"/>
            <a:ext cx="15849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a) 2024 Approved Tax Rate = $0.004799/$100 Property Assessment/Appraisal - --&gt;  Annual Tax on a $259,375 - $51,875 = $207,500/100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	x .004799 = $9.958 (net of 20%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b)  $850,000/$32,184,041 =  2.64% Collection and assessment costs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BAFAA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1363792-5E5F-47F7-A965-97FBF433A5B8}"/>
              </a:ext>
            </a:extLst>
          </p:cNvPr>
          <p:cNvSpPr/>
          <p:nvPr/>
        </p:nvSpPr>
        <p:spPr>
          <a:xfrm rot="10800000">
            <a:off x="15162311" y="3870600"/>
            <a:ext cx="1449289" cy="638140"/>
          </a:xfrm>
          <a:prstGeom prst="rightArrow">
            <a:avLst/>
          </a:prstGeom>
          <a:solidFill>
            <a:srgbClr val="FF0000"/>
          </a:solidFill>
          <a:ln>
            <a:solidFill>
              <a:srgbClr val="291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E07EFC-EE42-8118-54EB-D0B5CCCE1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5936" y="2275017"/>
            <a:ext cx="12674049" cy="6310859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A84A758C-F479-119E-1BCD-880EBBECABF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20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7396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714070-CE55-3A8C-41AB-DEF9ECD185D6}"/>
              </a:ext>
            </a:extLst>
          </p:cNvPr>
          <p:cNvSpPr/>
          <p:nvPr/>
        </p:nvSpPr>
        <p:spPr>
          <a:xfrm>
            <a:off x="1451347" y="5826348"/>
            <a:ext cx="14152033" cy="3416320"/>
          </a:xfrm>
          <a:prstGeom prst="roundRect">
            <a:avLst/>
          </a:prstGeom>
          <a:solidFill>
            <a:schemeClr val="bg1">
              <a:lumMod val="85000"/>
              <a:alpha val="99000"/>
            </a:schemeClr>
          </a:solidFill>
          <a:ln>
            <a:solidFill>
              <a:srgbClr val="003E0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EA58EA-6700-4451-BB1F-A1CD90EA60E1}"/>
              </a:ext>
            </a:extLst>
          </p:cNvPr>
          <p:cNvSpPr txBox="1">
            <a:spLocks/>
          </p:cNvSpPr>
          <p:nvPr/>
        </p:nvSpPr>
        <p:spPr>
          <a:xfrm>
            <a:off x="1890928" y="136524"/>
            <a:ext cx="13272872" cy="1958975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4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DISBURSEMENT – ALL FUNDS </a:t>
            </a:r>
            <a:b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February 28, 2025</a:t>
            </a:r>
            <a:br>
              <a:rPr lang="en-US" sz="3200" kern="0" dirty="0"/>
            </a:br>
            <a:endParaRPr lang="en-US" sz="3200" kern="0" dirty="0">
              <a:ln w="0"/>
              <a:solidFill>
                <a:sysClr val="windowText" lastClr="000000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310BF9-BF1B-4615-9921-997BC8809A2C}"/>
              </a:ext>
            </a:extLst>
          </p:cNvPr>
          <p:cNvSpPr txBox="1"/>
          <p:nvPr/>
        </p:nvSpPr>
        <p:spPr>
          <a:xfrm>
            <a:off x="1752600" y="5826348"/>
            <a:ext cx="138730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Notes: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Purchase Orders and Payment Authorizations are reviewed before disbursement. 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Procurement Card charges are reviewed by cardholder, supervisor, and business office staff each month. 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 report on CH Local Expenditures is included in the monthly report.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BEEA20-B662-0A77-706B-5210601D12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6179" y="2772306"/>
            <a:ext cx="12493243" cy="2573715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7BFCC044-4B02-B579-A21D-C29D496E395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21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7143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" y="8724900"/>
            <a:ext cx="18288000" cy="1551709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800" b="1">
              <a:highlight>
                <a:srgbClr val="FFFF00"/>
              </a:highlight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5C8F8CC-FB9E-4897-8423-2311EFC1084E}"/>
              </a:ext>
            </a:extLst>
          </p:cNvPr>
          <p:cNvSpPr txBox="1">
            <a:spLocks/>
          </p:cNvSpPr>
          <p:nvPr/>
        </p:nvSpPr>
        <p:spPr>
          <a:xfrm>
            <a:off x="2362200" y="419100"/>
            <a:ext cx="13087928" cy="1551709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sz="8000" b="1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Segment Division Data </a:t>
            </a:r>
            <a:b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 As of </a:t>
            </a:r>
            <a:r>
              <a:rPr lang="en-US" sz="2800" kern="0" dirty="0">
                <a:ln w="0"/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February 28, 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B2CA3B-1935-B074-226C-FDC45E94E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263" y="2800673"/>
            <a:ext cx="17046053" cy="5227000"/>
          </a:xfrm>
          <a:prstGeom prst="rect">
            <a:avLst/>
          </a:prstGeom>
          <a:ln w="25400">
            <a:solidFill>
              <a:srgbClr val="332440"/>
            </a:solidFill>
          </a:ln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C31A6CB2-A80D-2125-F7F2-04133329C13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22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962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DB1D30F4-A315-6DFF-CE01-25517E5FD64D}"/>
              </a:ext>
            </a:extLst>
          </p:cNvPr>
          <p:cNvSpPr>
            <a:spLocks/>
          </p:cNvSpPr>
          <p:nvPr/>
        </p:nvSpPr>
        <p:spPr>
          <a:xfrm>
            <a:off x="0" y="-60930"/>
            <a:ext cx="18278475" cy="3055840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2242539" y="430707"/>
            <a:ext cx="13543217" cy="2169617"/>
          </a:xfrm>
          <a:prstGeom prst="rect">
            <a:avLst/>
          </a:prstGeom>
          <a:ln w="57150">
            <a:solidFill>
              <a:schemeClr val="bg2"/>
            </a:solidFill>
          </a:ln>
        </p:spPr>
        <p:txBody>
          <a:bodyPr wrap="square" lIns="0" tIns="0" rIns="0" bIns="0" anchor="t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lang="en-US" sz="4400" kern="0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HIGHLIGHTS OF BUDGET AMENDMENT REPORT</a:t>
            </a:r>
            <a:br>
              <a:rPr lang="en-US" sz="4800" kern="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br>
              <a:rPr lang="en-US" sz="44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(unaudited)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FEA34EB5-5764-A628-7351-AED37C7C9A0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23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6167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59943" y="3877063"/>
            <a:ext cx="14968112" cy="12664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spc="-5">
                <a:solidFill>
                  <a:schemeClr val="bg2">
                    <a:lumMod val="10000"/>
                  </a:schemeClr>
                </a:solidFill>
              </a:rPr>
              <a:t>Education Foundation Update</a:t>
            </a:r>
            <a:endParaRPr spc="-5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A7A1829-5E57-4C4A-9173-95F12B7AC83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24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1708" y="5359377"/>
            <a:ext cx="11244580" cy="6350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4000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February 28, 2025</a:t>
            </a:r>
            <a:endParaRPr sz="40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9635B4-E0B8-4A09-81F7-9BDDDBA94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210" y="433561"/>
            <a:ext cx="8043575" cy="2889321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B69335-1336-0E1B-3149-A5D05AD71974}"/>
              </a:ext>
            </a:extLst>
          </p:cNvPr>
          <p:cNvSpPr txBox="1">
            <a:spLocks/>
          </p:cNvSpPr>
          <p:nvPr/>
        </p:nvSpPr>
        <p:spPr>
          <a:xfrm>
            <a:off x="16901159" y="9752474"/>
            <a:ext cx="5159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24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957685" cy="10287000"/>
          </a:xfrm>
          <a:custGeom>
            <a:avLst/>
            <a:gdLst/>
            <a:ahLst/>
            <a:cxnLst/>
            <a:rect l="l" t="t" r="r" b="b"/>
            <a:pathLst>
              <a:path w="11957685" h="10287000">
                <a:moveTo>
                  <a:pt x="0" y="10286999"/>
                </a:moveTo>
                <a:lnTo>
                  <a:pt x="11957065" y="10286999"/>
                </a:lnTo>
                <a:lnTo>
                  <a:pt x="1195706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745276" y="31474"/>
            <a:ext cx="6542723" cy="10287000"/>
          </a:xfrm>
          <a:custGeom>
            <a:avLst/>
            <a:gdLst/>
            <a:ahLst/>
            <a:cxnLst/>
            <a:rect l="l" t="t" r="r" b="b"/>
            <a:pathLst>
              <a:path w="6330950" h="10287000">
                <a:moveTo>
                  <a:pt x="0" y="0"/>
                </a:moveTo>
                <a:lnTo>
                  <a:pt x="6330933" y="0"/>
                </a:lnTo>
                <a:lnTo>
                  <a:pt x="6330933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2D82211-0C82-1ED7-0D4C-FAB2B3C854C1}"/>
              </a:ext>
            </a:extLst>
          </p:cNvPr>
          <p:cNvSpPr/>
          <p:nvPr/>
        </p:nvSpPr>
        <p:spPr>
          <a:xfrm>
            <a:off x="12168228" y="7160534"/>
            <a:ext cx="4202072" cy="1792966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1521654" y="280818"/>
            <a:ext cx="9981076" cy="809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>
                <a:ln w="0"/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Statement of Financial Position</a:t>
            </a:r>
            <a:endParaRPr sz="2100">
              <a:solidFill>
                <a:srgbClr val="002060"/>
              </a:solidFill>
              <a:latin typeface="Roboto"/>
              <a:cs typeface="Robot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7D1783-2AC6-44F7-82BE-9DB0AF6DEC77}"/>
              </a:ext>
            </a:extLst>
          </p:cNvPr>
          <p:cNvSpPr txBox="1"/>
          <p:nvPr/>
        </p:nvSpPr>
        <p:spPr>
          <a:xfrm>
            <a:off x="12200230" y="7268755"/>
            <a:ext cx="3776369" cy="24929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Net Equity 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</a:rPr>
              <a:t>$539,147</a:t>
            </a:r>
          </a:p>
          <a:p>
            <a:pPr algn="ctr"/>
            <a:endParaRPr lang="en-US" sz="2800" dirty="0">
              <a:solidFill>
                <a:srgbClr val="002060"/>
              </a:solidFill>
            </a:endParaRPr>
          </a:p>
          <a:p>
            <a:pPr algn="ctr"/>
            <a:endParaRPr lang="en-US" sz="2800" dirty="0">
              <a:solidFill>
                <a:srgbClr val="002060"/>
              </a:solidFill>
            </a:endParaRPr>
          </a:p>
          <a:p>
            <a:pPr algn="ctr"/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2F862F5-AF2F-C953-F48E-EF6980B96E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036" y="1886320"/>
            <a:ext cx="9799091" cy="8119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1E28028-F04A-E03B-5750-CE36C2FA854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25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6B464A30-8A9E-E609-DABE-BE45DEC83D03}"/>
              </a:ext>
            </a:extLst>
          </p:cNvPr>
          <p:cNvSpPr/>
          <p:nvPr/>
        </p:nvSpPr>
        <p:spPr>
          <a:xfrm>
            <a:off x="0" y="89211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E9498A7-6688-AF98-FBEA-77768C47FAB8}"/>
              </a:ext>
            </a:extLst>
          </p:cNvPr>
          <p:cNvSpPr/>
          <p:nvPr/>
        </p:nvSpPr>
        <p:spPr>
          <a:xfrm>
            <a:off x="2054" y="0"/>
            <a:ext cx="18639692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7B9EC9-6D6C-41EA-A8F8-3EE58E6CF845}"/>
              </a:ext>
            </a:extLst>
          </p:cNvPr>
          <p:cNvSpPr txBox="1"/>
          <p:nvPr/>
        </p:nvSpPr>
        <p:spPr>
          <a:xfrm>
            <a:off x="1020545" y="-50800"/>
            <a:ext cx="15692907" cy="844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 spc="-40" dirty="0">
                <a:solidFill>
                  <a:srgbClr val="002060"/>
                </a:solidFill>
                <a:latin typeface="Roboto"/>
                <a:cs typeface="Roboto"/>
              </a:rPr>
              <a:t>Ed Foundation Balances Per Program </a:t>
            </a:r>
            <a:endParaRPr lang="en-US" sz="4800" dirty="0">
              <a:solidFill>
                <a:srgbClr val="002060"/>
              </a:solidFill>
              <a:latin typeface="Roboto"/>
              <a:cs typeface="Robo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F79DD3-13A0-CA0B-65B1-63465212E574}"/>
              </a:ext>
            </a:extLst>
          </p:cNvPr>
          <p:cNvSpPr txBox="1"/>
          <p:nvPr/>
        </p:nvSpPr>
        <p:spPr>
          <a:xfrm>
            <a:off x="887896" y="9516110"/>
            <a:ext cx="423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Note  Includes the $200K in FY 24-25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824055-520A-3B2F-C69B-50784F0EA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7896" y="1000850"/>
            <a:ext cx="15825555" cy="7577722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4D09CB0-4FDB-A238-8C7E-9563EAEDBC2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26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8693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529A2E69-0185-400B-BA55-5B1A60E666CE}"/>
              </a:ext>
            </a:extLst>
          </p:cNvPr>
          <p:cNvSpPr/>
          <p:nvPr/>
        </p:nvSpPr>
        <p:spPr>
          <a:xfrm>
            <a:off x="2054" y="0"/>
            <a:ext cx="18639692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3ABD0-8C9E-0118-BBAC-87D7D5F772DF}"/>
              </a:ext>
            </a:extLst>
          </p:cNvPr>
          <p:cNvSpPr txBox="1"/>
          <p:nvPr/>
        </p:nvSpPr>
        <p:spPr>
          <a:xfrm>
            <a:off x="3103406" y="247486"/>
            <a:ext cx="120811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ea typeface="+mn-lt"/>
                <a:cs typeface="+mn-lt"/>
              </a:rPr>
              <a:t>Transaction Detail by Inflow &amp; Outflow</a:t>
            </a:r>
            <a:endParaRPr lang="en-US" sz="2800" b="1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0F5CD7-3D32-043E-63EF-CCF9772334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615" y="794153"/>
            <a:ext cx="17155236" cy="7816448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7BA5BC14-DA61-2A84-3EC3-AB31D517926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27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6753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3701F-9B88-64A3-02E3-9519541A7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7C41D84A-3393-69B5-0D5A-6480D549FF0E}"/>
              </a:ext>
            </a:extLst>
          </p:cNvPr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8024E533-B5E4-BB80-AF31-B9AEEBA3C066}"/>
              </a:ext>
            </a:extLst>
          </p:cNvPr>
          <p:cNvSpPr/>
          <p:nvPr/>
        </p:nvSpPr>
        <p:spPr>
          <a:xfrm>
            <a:off x="2054" y="0"/>
            <a:ext cx="18639692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D544D2-F4C6-A778-E886-90297BF28A37}"/>
              </a:ext>
            </a:extLst>
          </p:cNvPr>
          <p:cNvSpPr txBox="1"/>
          <p:nvPr/>
        </p:nvSpPr>
        <p:spPr>
          <a:xfrm>
            <a:off x="3103406" y="247486"/>
            <a:ext cx="120811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ea typeface="+mn-lt"/>
                <a:cs typeface="+mn-lt"/>
              </a:rPr>
              <a:t>Transaction Detail by Inflow &amp; Outflow</a:t>
            </a:r>
            <a:endParaRPr lang="en-US" sz="2800" b="1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190DC2-5041-0751-DC55-BF275E7845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797" y="1184047"/>
            <a:ext cx="17373600" cy="7083653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AD34FE4B-53DF-DEDF-3A6E-417BEB0CCE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28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917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59944" y="2614978"/>
            <a:ext cx="14968112" cy="2654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spc="-5">
                <a:solidFill>
                  <a:schemeClr val="bg2">
                    <a:lumMod val="10000"/>
                  </a:schemeClr>
                </a:solidFill>
              </a:rPr>
              <a:t>PFC &amp; Lease Revenue Projects Update</a:t>
            </a:r>
            <a:endParaRPr spc="-5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ED09966-D263-4E92-B54E-B8AFE563D70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29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1710" y="5568937"/>
            <a:ext cx="11244580" cy="6350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4000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February 28, 2025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D7D19C-81FB-0A90-E3E3-CA6605743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040" y="571453"/>
            <a:ext cx="5235148" cy="1426343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4A184CF-225E-5FC7-56C5-3AB75597B271}"/>
              </a:ext>
            </a:extLst>
          </p:cNvPr>
          <p:cNvSpPr txBox="1">
            <a:spLocks/>
          </p:cNvSpPr>
          <p:nvPr/>
        </p:nvSpPr>
        <p:spPr>
          <a:xfrm>
            <a:off x="16901159" y="9752474"/>
            <a:ext cx="5159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29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0472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531046"/>
            <a:ext cx="911034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b="1" spc="40">
                <a:solidFill>
                  <a:srgbClr val="3324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Roboto"/>
              </a:rPr>
              <a:t>Posted on Our Website</a:t>
            </a:r>
            <a:endParaRPr sz="6000">
              <a:solidFill>
                <a:srgbClr val="3324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Roboto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A3A6607-E0D7-4084-B067-A85DE7F7AD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1824551"/>
            <a:ext cx="17441091" cy="2934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u="sng" spc="-5">
                <a:solidFill>
                  <a:srgbClr val="332440"/>
                </a:solidFill>
                <a:latin typeface="Roboto"/>
                <a:cs typeface="Roboto"/>
              </a:rPr>
              <a:t>Finance / Monthly Finance Reports (hcde-texas.org)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endParaRPr lang="en-US" sz="4400" b="1" spc="-5">
              <a:solidFill>
                <a:srgbClr val="332440"/>
              </a:solidFill>
              <a:latin typeface="Roboto"/>
              <a:cs typeface="Roboto"/>
            </a:endParaRP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spc="-5">
                <a:solidFill>
                  <a:srgbClr val="332440"/>
                </a:solidFill>
                <a:latin typeface="Roboto"/>
                <a:cs typeface="Roboto"/>
              </a:rPr>
              <a:t>Linked from State Comptroller’s website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u="sng" spc="-5">
                <a:solidFill>
                  <a:srgbClr val="332440"/>
                </a:solidFill>
                <a:latin typeface="Roboto"/>
                <a:cs typeface="Roboto"/>
              </a:rPr>
              <a:t>http://www.texastransparency.org/local/schools.php</a:t>
            </a:r>
          </a:p>
        </p:txBody>
      </p:sp>
      <p:sp>
        <p:nvSpPr>
          <p:cNvPr id="5" name="object 5"/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9F5E60-5036-EDE2-14EF-90EF0F84E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23" y="4968699"/>
            <a:ext cx="3387634" cy="37420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BE5150-BDCF-8142-4B78-0B5604559A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2536" y="4985980"/>
            <a:ext cx="3230880" cy="37247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52823D-78AF-E4CB-ED65-6149B1E491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8810" y="4954553"/>
            <a:ext cx="3387634" cy="37388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2F07BF-0FC9-E07A-51D6-624F026421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21839" y="4954553"/>
            <a:ext cx="3770760" cy="3724735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8D2E46F5-B622-9FDB-179D-3A0857143CC7}"/>
              </a:ext>
            </a:extLst>
          </p:cNvPr>
          <p:cNvSpPr txBox="1">
            <a:spLocks/>
          </p:cNvSpPr>
          <p:nvPr/>
        </p:nvSpPr>
        <p:spPr>
          <a:xfrm>
            <a:off x="16901159" y="9752474"/>
            <a:ext cx="5159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3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3A7148F-382B-4A9D-B1E1-DD43360040EC}"/>
              </a:ext>
            </a:extLst>
          </p:cNvPr>
          <p:cNvSpPr txBox="1"/>
          <p:nvPr/>
        </p:nvSpPr>
        <p:spPr>
          <a:xfrm>
            <a:off x="11658600" y="3086100"/>
            <a:ext cx="5943600" cy="2826306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Cash Balance – 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Project Acquisition Account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As of February 28, 2025</a:t>
            </a:r>
            <a:endParaRPr lang="en-US" sz="4000" b="1" dirty="0">
              <a:solidFill>
                <a:srgbClr val="025E32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A7376B6-ECDF-4EF8-B9B8-3DAED85C12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30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DF013-F1FF-4C40-AF1E-A00BEFABFBE9}"/>
              </a:ext>
            </a:extLst>
          </p:cNvPr>
          <p:cNvSpPr txBox="1"/>
          <p:nvPr/>
        </p:nvSpPr>
        <p:spPr>
          <a:xfrm>
            <a:off x="1263831" y="128256"/>
            <a:ext cx="15972609" cy="2328600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East School Contract $12,358,000 Awarded 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Adult Ed Center Contract $15,121,000 Awarded on Oct 2021 Board Mtg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HP East Contract $7,271,000 Awarded on Nov 2021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$11,172,589 Awarded on Jan 2024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776C11E7-27A1-4E5E-C1EC-FD314410E6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5574" y="3023725"/>
            <a:ext cx="7662138" cy="6813862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21F8F849-64D1-B02A-C800-67C0B168F8A4}"/>
              </a:ext>
            </a:extLst>
          </p:cNvPr>
          <p:cNvSpPr txBox="1">
            <a:spLocks/>
          </p:cNvSpPr>
          <p:nvPr/>
        </p:nvSpPr>
        <p:spPr>
          <a:xfrm>
            <a:off x="16901159" y="9752474"/>
            <a:ext cx="5159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30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3A7148F-382B-4A9D-B1E1-DD43360040EC}"/>
              </a:ext>
            </a:extLst>
          </p:cNvPr>
          <p:cNvSpPr txBox="1"/>
          <p:nvPr/>
        </p:nvSpPr>
        <p:spPr>
          <a:xfrm>
            <a:off x="11658600" y="3086100"/>
            <a:ext cx="5943600" cy="3507343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Retainage Payable </a:t>
            </a:r>
          </a:p>
          <a:p>
            <a:pPr algn="ctr"/>
            <a:endParaRPr lang="en-US" sz="4000" b="1" dirty="0">
              <a:solidFill>
                <a:srgbClr val="025E32"/>
              </a:solidFill>
              <a:cs typeface="Adobe Devanagari" panose="02040503050201020203" pitchFamily="18" charset="0"/>
            </a:endParaRP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Project Acquisition Account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As of February 28, 2025</a:t>
            </a:r>
            <a:endParaRPr lang="en-US" sz="4000" b="1" dirty="0">
              <a:solidFill>
                <a:srgbClr val="025E32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A7376B6-ECDF-4EF8-B9B8-3DAED85C12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31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DF013-F1FF-4C40-AF1E-A00BEFABFBE9}"/>
              </a:ext>
            </a:extLst>
          </p:cNvPr>
          <p:cNvSpPr txBox="1"/>
          <p:nvPr/>
        </p:nvSpPr>
        <p:spPr>
          <a:xfrm>
            <a:off x="2697599" y="525990"/>
            <a:ext cx="11932801" cy="1200329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2020 MTN NOTES/2020 PFC BONDS </a:t>
            </a:r>
          </a:p>
          <a:p>
            <a:pPr algn="ctr"/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Pending Retainage Payable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776C11E7-27A1-4E5E-C1EC-FD314410E6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635" y="3414759"/>
            <a:ext cx="11097614" cy="5032487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6BD0B05B-598B-7A76-E33F-88659B933049}"/>
              </a:ext>
            </a:extLst>
          </p:cNvPr>
          <p:cNvSpPr txBox="1">
            <a:spLocks/>
          </p:cNvSpPr>
          <p:nvPr/>
        </p:nvSpPr>
        <p:spPr>
          <a:xfrm>
            <a:off x="16901159" y="9752474"/>
            <a:ext cx="5159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31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36146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D5C0595-C4A3-61B9-F6E1-63D27CF95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FA41B0-7D34-F530-F753-EED2E7F80855}"/>
              </a:ext>
            </a:extLst>
          </p:cNvPr>
          <p:cNvSpPr txBox="1"/>
          <p:nvPr/>
        </p:nvSpPr>
        <p:spPr>
          <a:xfrm>
            <a:off x="11658600" y="3536345"/>
            <a:ext cx="5943600" cy="2145268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Cash Balance – 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2024 Maintenance Notes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As of February 28, 2025</a:t>
            </a:r>
            <a:endParaRPr lang="en-US" sz="4000" b="1" dirty="0">
              <a:solidFill>
                <a:srgbClr val="025E32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B33A0FE-D4A7-E23D-356D-27D8F4CF9F3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32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77B9F3-19A4-9EEF-B6E0-233073109C3F}"/>
              </a:ext>
            </a:extLst>
          </p:cNvPr>
          <p:cNvSpPr txBox="1"/>
          <p:nvPr/>
        </p:nvSpPr>
        <p:spPr>
          <a:xfrm>
            <a:off x="1263831" y="128256"/>
            <a:ext cx="15972609" cy="2862322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West $333,000 March 2024 Board Mtg 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HS Barrett Station $470,000 March 2024 Board Mtg 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Fortis Academy  $650,000 March 2024 Board Mtg 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$9,860,000 March 2024 Board Mtg 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Post Oak - $5,000,000 March 2024 Board Mtg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8133CAF6-4A14-7D17-DF4F-F3387F9240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7274" y="3185785"/>
            <a:ext cx="8015330" cy="6812012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2AD56F-37B6-BBC6-CE06-5AE67FC31E44}"/>
              </a:ext>
            </a:extLst>
          </p:cNvPr>
          <p:cNvSpPr txBox="1"/>
          <p:nvPr/>
        </p:nvSpPr>
        <p:spPr>
          <a:xfrm>
            <a:off x="14173200" y="1714500"/>
            <a:ext cx="281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$16,313,000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11F6CB01-471A-81B9-4B58-09FD44105F8E}"/>
              </a:ext>
            </a:extLst>
          </p:cNvPr>
          <p:cNvSpPr txBox="1">
            <a:spLocks/>
          </p:cNvSpPr>
          <p:nvPr/>
        </p:nvSpPr>
        <p:spPr>
          <a:xfrm>
            <a:off x="16901159" y="9752474"/>
            <a:ext cx="5159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32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37804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D5C0595-C4A3-61B9-F6E1-63D27CF95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FA41B0-7D34-F530-F753-EED2E7F80855}"/>
              </a:ext>
            </a:extLst>
          </p:cNvPr>
          <p:cNvSpPr txBox="1"/>
          <p:nvPr/>
        </p:nvSpPr>
        <p:spPr>
          <a:xfrm>
            <a:off x="12234925" y="4308299"/>
            <a:ext cx="5943600" cy="2145268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Retainage Payable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2024 Maintenance Notes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As of February 28, 2025</a:t>
            </a:r>
            <a:endParaRPr lang="en-US" sz="4000" b="1" dirty="0">
              <a:solidFill>
                <a:srgbClr val="025E32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B33A0FE-D4A7-E23D-356D-27D8F4CF9F3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33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77B9F3-19A4-9EEF-B6E0-233073109C3F}"/>
              </a:ext>
            </a:extLst>
          </p:cNvPr>
          <p:cNvSpPr txBox="1"/>
          <p:nvPr/>
        </p:nvSpPr>
        <p:spPr>
          <a:xfrm>
            <a:off x="1263831" y="128256"/>
            <a:ext cx="15972609" cy="2862322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West $333,000 March 2024 Board Mtg 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HS Barrett Station $470,000 March 2024 Board Mtg 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Fortis Academy  $650,000 March 2024 Board Mtg 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$9,860,000 March 2024 Board Mtg 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Post Oak - $5,000,000 March 2024 Board Mtg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8133CAF6-4A14-7D17-DF4F-F3387F9240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6311" y="3482719"/>
            <a:ext cx="10173479" cy="5523136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49C17B-8D0D-58FD-0792-051E50EFFE99}"/>
              </a:ext>
            </a:extLst>
          </p:cNvPr>
          <p:cNvSpPr txBox="1"/>
          <p:nvPr/>
        </p:nvSpPr>
        <p:spPr>
          <a:xfrm>
            <a:off x="14173200" y="1714500"/>
            <a:ext cx="281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$16,313,000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CE1B0E7D-B0FC-9DE2-F080-D674BFDB4224}"/>
              </a:ext>
            </a:extLst>
          </p:cNvPr>
          <p:cNvSpPr txBox="1">
            <a:spLocks/>
          </p:cNvSpPr>
          <p:nvPr/>
        </p:nvSpPr>
        <p:spPr>
          <a:xfrm>
            <a:off x="16901159" y="9752474"/>
            <a:ext cx="5159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33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44789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68C995EA-C654-BBF5-7495-E0EE653D23A8}"/>
              </a:ext>
            </a:extLst>
          </p:cNvPr>
          <p:cNvSpPr/>
          <p:nvPr/>
        </p:nvSpPr>
        <p:spPr>
          <a:xfrm>
            <a:off x="2054" y="0"/>
            <a:ext cx="18303311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923435" y="114300"/>
            <a:ext cx="14441130" cy="1464231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Income Statement– Project Acquisition Account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February 28, 2025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C200A3C-B746-4FA5-8100-EB6B715A9A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34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49B31C0-2528-17F3-ED13-DEA8AD74B4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9450" y="2457451"/>
            <a:ext cx="15235346" cy="7308849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90F2EAB0-A157-4987-1754-6F531B4EBDA8}"/>
              </a:ext>
            </a:extLst>
          </p:cNvPr>
          <p:cNvSpPr txBox="1">
            <a:spLocks/>
          </p:cNvSpPr>
          <p:nvPr/>
        </p:nvSpPr>
        <p:spPr>
          <a:xfrm>
            <a:off x="16901159" y="9752474"/>
            <a:ext cx="5159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34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41610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8420AE4-0668-C7C0-C93E-A275D49DB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4A74443E-25F5-B590-F87E-B12A599B41E5}"/>
              </a:ext>
            </a:extLst>
          </p:cNvPr>
          <p:cNvSpPr/>
          <p:nvPr/>
        </p:nvSpPr>
        <p:spPr>
          <a:xfrm>
            <a:off x="2054" y="0"/>
            <a:ext cx="18303311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94FB03-F9CB-CD1A-3D44-21332FDFC631}"/>
              </a:ext>
            </a:extLst>
          </p:cNvPr>
          <p:cNvSpPr txBox="1"/>
          <p:nvPr/>
        </p:nvSpPr>
        <p:spPr>
          <a:xfrm>
            <a:off x="1460297" y="244929"/>
            <a:ext cx="14441130" cy="1464231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Income Statement– 2024 MNT NOTES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February 28, 2025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455E62C-D9C2-1739-540A-6EE62207327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35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BAACA5A-4FFB-365A-35E1-3A87F9096D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47617"/>
            <a:ext cx="17373600" cy="7494453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2DB0A3C7-E9BE-01D8-FD54-E919F8CB94E6}"/>
              </a:ext>
            </a:extLst>
          </p:cNvPr>
          <p:cNvSpPr txBox="1">
            <a:spLocks/>
          </p:cNvSpPr>
          <p:nvPr/>
        </p:nvSpPr>
        <p:spPr>
          <a:xfrm>
            <a:off x="16901159" y="9752474"/>
            <a:ext cx="5159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35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66402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4485411-A50C-BA2D-FD57-C61AB3BEF67C}"/>
              </a:ext>
            </a:extLst>
          </p:cNvPr>
          <p:cNvSpPr/>
          <p:nvPr/>
        </p:nvSpPr>
        <p:spPr>
          <a:xfrm>
            <a:off x="0" y="1"/>
            <a:ext cx="18288000" cy="8869680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7A7B6F-5105-16A5-4DB6-51FE613833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61804" y="249806"/>
            <a:ext cx="12210292" cy="1464231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ea typeface="Roboto"/>
                <a:cs typeface="Adobe Devanagari" panose="02040503050201020203" pitchFamily="18" charset="0"/>
              </a:rPr>
              <a:t>Irvington Renovation </a:t>
            </a:r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– Funds by Source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February 28,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1AEC86-C912-2A4E-A0EA-77F80AA6AB13}"/>
              </a:ext>
            </a:extLst>
          </p:cNvPr>
          <p:cNvSpPr txBox="1"/>
          <p:nvPr/>
        </p:nvSpPr>
        <p:spPr>
          <a:xfrm>
            <a:off x="17046063" y="9315777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36</a:t>
            </a:fld>
            <a:endParaRPr lang="en-US" sz="2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099178-BBC8-877D-FEC3-897A0816E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149" y="4396477"/>
            <a:ext cx="16802994" cy="4362158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557DF9-16C4-15EF-1EAA-33AAE88BD490}"/>
              </a:ext>
            </a:extLst>
          </p:cNvPr>
          <p:cNvSpPr txBox="1"/>
          <p:nvPr/>
        </p:nvSpPr>
        <p:spPr>
          <a:xfrm>
            <a:off x="4063720" y="1861765"/>
            <a:ext cx="111218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Irvington Renovation    2020 Maintenance Notes   </a:t>
            </a:r>
            <a:r>
              <a:rPr lang="en-US" sz="3200"/>
              <a:t>$   4,781,519</a:t>
            </a:r>
            <a:endParaRPr lang="en-US" sz="3200" dirty="0"/>
          </a:p>
          <a:p>
            <a:r>
              <a:rPr lang="en-US" sz="3200" dirty="0"/>
              <a:t>Contract                          2024 Maintenance Notes   $   7,000,000  </a:t>
            </a:r>
          </a:p>
          <a:p>
            <a:r>
              <a:rPr lang="en-US" sz="3200" dirty="0"/>
              <a:t>                                                            Total                      $11,781,519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1FC266-EDA2-CA24-3F01-2C026627499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36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51553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37" y="1"/>
            <a:ext cx="18288000" cy="10172700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923435" y="114300"/>
            <a:ext cx="14441130" cy="783193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</a:p>
        </p:txBody>
      </p:sp>
      <p:sp>
        <p:nvSpPr>
          <p:cNvPr id="6" name="object 187">
            <a:extLst>
              <a:ext uri="{FF2B5EF4-FFF2-40B4-BE49-F238E27FC236}">
                <a16:creationId xmlns:a16="http://schemas.microsoft.com/office/drawing/2014/main" id="{68432409-01C8-4D86-AF74-5C991354163D}"/>
              </a:ext>
            </a:extLst>
          </p:cNvPr>
          <p:cNvSpPr txBox="1"/>
          <p:nvPr/>
        </p:nvSpPr>
        <p:spPr>
          <a:xfrm>
            <a:off x="0" y="1606547"/>
            <a:ext cx="18211800" cy="356559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I certify that the foregoing information is true and accurate to the best of my knowledge.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/s/ Jesus J. Amezcua, RTSBA,CPA, Ph.D., CPFIM, Asst. Supt. for Business Support Services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/s/ Marcia Leiva, Chief Accounting Officer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E7F591-E2A6-41E6-A092-16CBEDC54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6591300"/>
            <a:ext cx="3087549" cy="110664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F8513E-279E-424E-8913-175AB139F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9200" y="6329898"/>
            <a:ext cx="4061766" cy="1106649"/>
          </a:xfrm>
          <a:prstGeom prst="rect">
            <a:avLst/>
          </a:prstGeom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B2A367E7-8B75-FD70-2444-87E26B55469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37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89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B4969-D0E4-2D67-9FF1-38037FFD1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CD86A2DF-762E-4875-8C7C-DD484C4A45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400" y="65514"/>
            <a:ext cx="168402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6000" b="1" spc="40" dirty="0">
                <a:solidFill>
                  <a:srgbClr val="3324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Roboto"/>
              </a:rPr>
              <a:t>Top 12 Highlights points for January 2025</a:t>
            </a:r>
            <a:endParaRPr sz="6000" dirty="0">
              <a:solidFill>
                <a:srgbClr val="3324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Roboto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5027F297-B0C2-8140-303E-1FA0CC286F7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4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9888B14D-5E91-FC1D-260B-2825C29B1A9F}"/>
              </a:ext>
            </a:extLst>
          </p:cNvPr>
          <p:cNvSpPr txBox="1"/>
          <p:nvPr/>
        </p:nvSpPr>
        <p:spPr>
          <a:xfrm>
            <a:off x="-9412" y="1122186"/>
            <a:ext cx="12798311" cy="69339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650" marR="2479675" indent="-742950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4000" b="1" u="sng" spc="-5" dirty="0">
                <a:solidFill>
                  <a:srgbClr val="332440"/>
                </a:solidFill>
                <a:latin typeface="Roboto"/>
                <a:cs typeface="Roboto"/>
              </a:rPr>
              <a:t>$16.5M in tax revenue this month</a:t>
            </a:r>
          </a:p>
          <a:p>
            <a:pPr marL="755650" marR="2479675" indent="-742950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4000" b="1" u="sng" spc="-5" dirty="0">
                <a:solidFill>
                  <a:srgbClr val="332440"/>
                </a:solidFill>
                <a:latin typeface="Roboto"/>
                <a:cs typeface="Roboto"/>
              </a:rPr>
              <a:t>$2.6M Debt Svc payments this month</a:t>
            </a:r>
          </a:p>
          <a:p>
            <a:pPr marL="755650" marR="2479675" indent="-742950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4000" b="1" u="sng" spc="-5" dirty="0">
                <a:solidFill>
                  <a:srgbClr val="332440"/>
                </a:solidFill>
                <a:latin typeface="Roboto"/>
                <a:cs typeface="Roboto"/>
              </a:rPr>
              <a:t>TOT Revenues at 39%       Target of 42%</a:t>
            </a:r>
          </a:p>
          <a:p>
            <a:pPr marL="755650" marR="2479675" indent="-742950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4000" b="1" u="sng" spc="-5" dirty="0">
                <a:solidFill>
                  <a:srgbClr val="332440"/>
                </a:solidFill>
                <a:latin typeface="Roboto"/>
                <a:cs typeface="Roboto"/>
              </a:rPr>
              <a:t>TOT Expenditures at 41% Target of 42%</a:t>
            </a:r>
          </a:p>
          <a:p>
            <a:pPr marL="755650" marR="2479675" indent="-742950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4000" b="1" u="sng" spc="-5" dirty="0">
                <a:solidFill>
                  <a:srgbClr val="332440"/>
                </a:solidFill>
                <a:latin typeface="Roboto"/>
                <a:cs typeface="Roboto"/>
              </a:rPr>
              <a:t>$41.2M in Equity as of Jan 2025</a:t>
            </a:r>
          </a:p>
          <a:p>
            <a:pPr marL="755650" marR="2479675" indent="-742950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4000" b="1" u="sng" spc="-5" dirty="0">
                <a:solidFill>
                  <a:srgbClr val="332440"/>
                </a:solidFill>
                <a:latin typeface="Roboto"/>
                <a:cs typeface="Roboto"/>
              </a:rPr>
              <a:t>$145,666 in Donations</a:t>
            </a:r>
          </a:p>
          <a:p>
            <a:pPr marL="755650" marR="2479675" indent="-742950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4000" b="1" u="sng" spc="-5" dirty="0">
                <a:solidFill>
                  <a:srgbClr val="332440"/>
                </a:solidFill>
                <a:latin typeface="Roboto"/>
                <a:cs typeface="Roboto"/>
              </a:rPr>
              <a:t>Values at $662B out of $665B Projected</a:t>
            </a:r>
          </a:p>
          <a:p>
            <a:pPr marL="755650" marR="2479675" indent="-742950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4000" b="1" u="sng" spc="-5" dirty="0">
                <a:solidFill>
                  <a:srgbClr val="332440"/>
                </a:solidFill>
                <a:latin typeface="Roboto"/>
                <a:cs typeface="Roboto"/>
              </a:rPr>
              <a:t>Choice at $4.6M Benefit </a:t>
            </a:r>
            <a:r>
              <a:rPr lang="en-US" sz="4400" b="1" u="sng" spc="-5" dirty="0">
                <a:solidFill>
                  <a:srgbClr val="332440"/>
                </a:solidFill>
                <a:latin typeface="Roboto"/>
                <a:cs typeface="Roboto"/>
              </a:rPr>
              <a:t>Variance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endParaRPr lang="en-US" sz="4400" b="1" u="sng" spc="-5" dirty="0">
              <a:solidFill>
                <a:srgbClr val="332440"/>
              </a:solidFill>
              <a:latin typeface="Roboto"/>
              <a:cs typeface="Roboto"/>
            </a:endParaRP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endParaRPr lang="en-US" sz="4400" b="1" u="sng" spc="-5" dirty="0">
              <a:solidFill>
                <a:srgbClr val="332440"/>
              </a:solidFill>
              <a:latin typeface="Roboto"/>
              <a:cs typeface="Roboto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0544F6A-07B3-5B92-1E2D-BE53A2C1F573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F0030-67AD-830A-040F-96F09DC97FDC}"/>
              </a:ext>
            </a:extLst>
          </p:cNvPr>
          <p:cNvSpPr txBox="1"/>
          <p:nvPr/>
        </p:nvSpPr>
        <p:spPr>
          <a:xfrm>
            <a:off x="10482470" y="1122186"/>
            <a:ext cx="764043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9. Ed Foundation at $525K </a:t>
            </a:r>
          </a:p>
          <a:p>
            <a:r>
              <a:rPr lang="en-US" sz="4400" b="1" dirty="0"/>
              <a:t>10. Ed Found Audit – Unmodified Opinion</a:t>
            </a:r>
          </a:p>
          <a:p>
            <a:r>
              <a:rPr lang="en-US" sz="4400" b="1" dirty="0"/>
              <a:t>11. 10% small business  Jan25</a:t>
            </a:r>
          </a:p>
          <a:p>
            <a:r>
              <a:rPr lang="en-US" sz="4400" b="1" dirty="0"/>
              <a:t>12. 93% Irvington Project</a:t>
            </a:r>
          </a:p>
          <a:p>
            <a:r>
              <a:rPr lang="en-US" sz="4400" b="1" dirty="0"/>
              <a:t>13. Phase I Projects – just pending retainage release and closeout</a:t>
            </a:r>
          </a:p>
          <a:p>
            <a:r>
              <a:rPr lang="en-US" sz="4400" b="1" dirty="0"/>
              <a:t>14. Budget Process underway </a:t>
            </a:r>
          </a:p>
          <a:p>
            <a:endParaRPr lang="en-US" sz="4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4C637B-97FB-D33C-CE93-589C4B53D443}"/>
              </a:ext>
            </a:extLst>
          </p:cNvPr>
          <p:cNvSpPr txBox="1"/>
          <p:nvPr/>
        </p:nvSpPr>
        <p:spPr>
          <a:xfrm>
            <a:off x="411843" y="7272247"/>
            <a:ext cx="17083314" cy="3170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Outlook   Trend :  Finance         -   Tax Revenues being received </a:t>
            </a:r>
          </a:p>
          <a:p>
            <a:r>
              <a:rPr lang="en-US" sz="4000" b="1" dirty="0"/>
              <a:t>                                                             Revenues and exp. Below target</a:t>
            </a:r>
          </a:p>
          <a:p>
            <a:r>
              <a:rPr lang="en-US" sz="4000" b="1" dirty="0"/>
              <a:t>                                 Operations  -    Normal Operations and On Target </a:t>
            </a:r>
          </a:p>
          <a:p>
            <a:r>
              <a:rPr lang="en-US" sz="4000" b="1" dirty="0"/>
              <a:t>                                 Policy            -    Stable</a:t>
            </a:r>
          </a:p>
          <a:p>
            <a:r>
              <a:rPr lang="en-US" sz="4000" b="1" dirty="0"/>
              <a:t>                                 Legislative    -   On going  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1D8FB320-4A14-465C-6253-97D05327F1CE}"/>
              </a:ext>
            </a:extLst>
          </p:cNvPr>
          <p:cNvSpPr txBox="1">
            <a:spLocks/>
          </p:cNvSpPr>
          <p:nvPr/>
        </p:nvSpPr>
        <p:spPr>
          <a:xfrm>
            <a:off x="16901159" y="9752474"/>
            <a:ext cx="5159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4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6418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E3415BF1-CE40-07C5-D403-84068760B9E8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E37619-744F-9269-125E-645D2FB58026}"/>
              </a:ext>
            </a:extLst>
          </p:cNvPr>
          <p:cNvSpPr/>
          <p:nvPr/>
        </p:nvSpPr>
        <p:spPr>
          <a:xfrm>
            <a:off x="1036288" y="5067336"/>
            <a:ext cx="5638801" cy="4621128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-86257" y="2374564"/>
            <a:ext cx="8391926" cy="199541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INTERIM FINANCIAL REPORT </a:t>
            </a:r>
            <a:b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(unaudited) </a:t>
            </a:r>
            <a:b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GENERAL FUND</a:t>
            </a:r>
          </a:p>
          <a:p>
            <a:pPr marL="12700" algn="ctr">
              <a:spcBef>
                <a:spcPts val="100"/>
              </a:spcBef>
            </a:pP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Balance Sheet as of </a:t>
            </a:r>
            <a:r>
              <a:rPr lang="en-US" sz="3200" b="1" spc="60" dirty="0">
                <a:solidFill>
                  <a:srgbClr val="332440"/>
                </a:solidFill>
                <a:latin typeface="Roboto"/>
              </a:rPr>
              <a:t>February 28,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A411D-855D-49DA-811F-63092727A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" y="197353"/>
            <a:ext cx="5166360" cy="1405965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55A8FC9-83B9-4B62-9504-5A7D8E12C1F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5</a:t>
            </a:fld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7C7921-000B-4411-B6E8-5E583C1BE2AA}"/>
              </a:ext>
            </a:extLst>
          </p:cNvPr>
          <p:cNvSpPr txBox="1"/>
          <p:nvPr/>
        </p:nvSpPr>
        <p:spPr>
          <a:xfrm>
            <a:off x="1490397" y="5361963"/>
            <a:ext cx="4500895" cy="40318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u="sng" dirty="0">
                <a:solidFill>
                  <a:srgbClr val="332440"/>
                </a:solidFill>
              </a:rPr>
              <a:t>Total Assets</a:t>
            </a:r>
            <a:r>
              <a:rPr lang="en-US" sz="3600" dirty="0">
                <a:solidFill>
                  <a:srgbClr val="332440"/>
                </a:solidFill>
              </a:rPr>
              <a:t>:   </a:t>
            </a:r>
          </a:p>
          <a:p>
            <a:r>
              <a:rPr lang="en-US" sz="3200" b="1" dirty="0">
                <a:solidFill>
                  <a:srgbClr val="332440"/>
                </a:solidFill>
              </a:rPr>
              <a:t>		</a:t>
            </a:r>
            <a:r>
              <a:rPr lang="en-US" sz="3600" b="1" dirty="0">
                <a:solidFill>
                  <a:srgbClr val="332440"/>
                </a:solidFill>
              </a:rPr>
              <a:t>$ 55,730,785</a:t>
            </a:r>
          </a:p>
          <a:p>
            <a:endParaRPr lang="en-US" sz="2000" b="1" dirty="0">
              <a:solidFill>
                <a:srgbClr val="332440"/>
              </a:solidFill>
            </a:endParaRPr>
          </a:p>
          <a:p>
            <a:r>
              <a:rPr lang="en-US" sz="3600" u="sng" dirty="0">
                <a:solidFill>
                  <a:srgbClr val="332440"/>
                </a:solidFill>
              </a:rPr>
              <a:t>Total Liabilities</a:t>
            </a:r>
            <a:r>
              <a:rPr lang="en-US" sz="3600" dirty="0">
                <a:solidFill>
                  <a:srgbClr val="332440"/>
                </a:solidFill>
              </a:rPr>
              <a:t>:   </a:t>
            </a:r>
          </a:p>
          <a:p>
            <a:r>
              <a:rPr lang="en-US" sz="3600" b="1" dirty="0">
                <a:solidFill>
                  <a:srgbClr val="332440"/>
                </a:solidFill>
              </a:rPr>
              <a:t>		$ 3,153,989</a:t>
            </a:r>
          </a:p>
          <a:p>
            <a:endParaRPr lang="en-US" sz="2000" b="1" dirty="0">
              <a:solidFill>
                <a:srgbClr val="332440"/>
              </a:solidFill>
              <a:ea typeface="Calibri"/>
              <a:cs typeface="Calibri"/>
            </a:endParaRPr>
          </a:p>
          <a:p>
            <a:r>
              <a:rPr lang="en-US" sz="3600" u="sng" dirty="0">
                <a:solidFill>
                  <a:srgbClr val="332440"/>
                </a:solidFill>
              </a:rPr>
              <a:t>Total Fund Equity</a:t>
            </a:r>
            <a:r>
              <a:rPr lang="en-US" sz="3600" dirty="0">
                <a:solidFill>
                  <a:srgbClr val="332440"/>
                </a:solidFill>
              </a:rPr>
              <a:t>:</a:t>
            </a:r>
          </a:p>
          <a:p>
            <a:r>
              <a:rPr lang="en-US" sz="3200" b="1" dirty="0">
                <a:solidFill>
                  <a:srgbClr val="332440"/>
                </a:solidFill>
              </a:rPr>
              <a:t>		</a:t>
            </a:r>
            <a:r>
              <a:rPr lang="en-US" sz="3600" b="1" dirty="0">
                <a:solidFill>
                  <a:srgbClr val="332440"/>
                </a:solidFill>
              </a:rPr>
              <a:t>$ 52,576,796</a:t>
            </a:r>
            <a:endParaRPr lang="en-US" sz="3200" b="1" dirty="0">
              <a:solidFill>
                <a:srgbClr val="33244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66ADE6-C1FB-78EF-54F1-66464F68E6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6045" y="506898"/>
            <a:ext cx="8724100" cy="846403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4AFB13AD-BDB8-729F-E16E-E45094A164DA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4600" y="342900"/>
            <a:ext cx="12665657" cy="1490152"/>
          </a:xfrm>
          <a:prstGeom prst="rect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INTERIM FINANCIAL REPORT (unaudited)</a:t>
            </a:r>
            <a:b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</a:b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ASST. SUPERINTENDENT FOR BUSINESS SERVICES MESSAGE</a:t>
            </a:r>
            <a:b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</a:b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</a:rPr>
              <a:t>As of February 28, 2025</a:t>
            </a:r>
            <a:endParaRPr sz="32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0099" y="2048731"/>
            <a:ext cx="16687802" cy="1517082"/>
          </a:xfrm>
          <a:prstGeom prst="rect">
            <a:avLst/>
          </a:prstGeom>
        </p:spPr>
        <p:txBody>
          <a:bodyPr vert="horz" wrap="square" lIns="0" tIns="107950" rIns="0" bIns="0" rtlCol="0" anchor="t">
            <a:spAutoFit/>
          </a:bodyPr>
          <a:lstStyle/>
          <a:p>
            <a:pPr marL="12700">
              <a:spcBef>
                <a:spcPts val="850"/>
              </a:spcBef>
            </a:pP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The</a:t>
            </a:r>
            <a:r>
              <a:rPr lang="en-US" sz="2800" b="1" spc="-5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lang="en-US" sz="2800" b="1" u="sng" spc="-5" dirty="0">
                <a:solidFill>
                  <a:srgbClr val="C13D40"/>
                </a:solidFill>
                <a:latin typeface="Roboto"/>
                <a:cs typeface="Roboto"/>
              </a:rPr>
              <a:t>ESTIMATED</a:t>
            </a:r>
            <a:r>
              <a:rPr lang="en-US" sz="2800" b="1" spc="-5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General Fund balance at 02/28/2025 is $52,185,795 after current appropriations. </a:t>
            </a: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As year end adjustments are completed, a budget amendment will be submitted to the board for items assigned, restricted and committed that will roll forward into FY 2025.</a:t>
            </a:r>
            <a:endParaRPr lang="en-US" sz="2800" b="1" spc="-5" dirty="0">
              <a:solidFill>
                <a:schemeClr val="bg2">
                  <a:lumMod val="10000"/>
                </a:schemeClr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0BE34D7-A046-4A46-B318-21AA1D405C98}"/>
              </a:ext>
            </a:extLst>
          </p:cNvPr>
          <p:cNvSpPr/>
          <p:nvPr/>
        </p:nvSpPr>
        <p:spPr>
          <a:xfrm rot="10800000">
            <a:off x="15815319" y="7857269"/>
            <a:ext cx="974143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0D9BBD-B77B-7749-0300-EF58BEB083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3563" y="3787866"/>
            <a:ext cx="13968121" cy="479254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E4287B-7A83-7AAC-DF77-4B3057EF0988}"/>
              </a:ext>
            </a:extLst>
          </p:cNvPr>
          <p:cNvSpPr txBox="1">
            <a:spLocks/>
          </p:cNvSpPr>
          <p:nvPr/>
        </p:nvSpPr>
        <p:spPr>
          <a:xfrm>
            <a:off x="16901159" y="9752474"/>
            <a:ext cx="515984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6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A253E47-9E15-275F-95EC-0E24F4579BCB}"/>
              </a:ext>
            </a:extLst>
          </p:cNvPr>
          <p:cNvSpPr/>
          <p:nvPr/>
        </p:nvSpPr>
        <p:spPr>
          <a:xfrm>
            <a:off x="2283927" y="8163018"/>
            <a:ext cx="14136624" cy="1580831"/>
          </a:xfrm>
          <a:prstGeom prst="roundRect">
            <a:avLst/>
          </a:prstGeom>
          <a:solidFill>
            <a:srgbClr val="FF0000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B5DF305-A299-ED63-A080-1367FB43089A}"/>
              </a:ext>
            </a:extLst>
          </p:cNvPr>
          <p:cNvSpPr/>
          <p:nvPr/>
        </p:nvSpPr>
        <p:spPr>
          <a:xfrm>
            <a:off x="2282060" y="6471757"/>
            <a:ext cx="14140359" cy="1580831"/>
          </a:xfrm>
          <a:prstGeom prst="roundRect">
            <a:avLst/>
          </a:prstGeom>
          <a:solidFill>
            <a:srgbClr val="FF0000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8B7B3D-4A37-6FBF-5C40-B59EA2E4E679}"/>
              </a:ext>
            </a:extLst>
          </p:cNvPr>
          <p:cNvSpPr/>
          <p:nvPr/>
        </p:nvSpPr>
        <p:spPr>
          <a:xfrm>
            <a:off x="2282059" y="4780495"/>
            <a:ext cx="14140360" cy="1580831"/>
          </a:xfrm>
          <a:prstGeom prst="roundRect">
            <a:avLst/>
          </a:prstGeom>
          <a:solidFill>
            <a:srgbClr val="FF0000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DF940B-53DB-31D9-1D1D-F7D5865B9EE9}"/>
              </a:ext>
            </a:extLst>
          </p:cNvPr>
          <p:cNvSpPr/>
          <p:nvPr/>
        </p:nvSpPr>
        <p:spPr>
          <a:xfrm>
            <a:off x="2282060" y="3089233"/>
            <a:ext cx="14140359" cy="1580831"/>
          </a:xfrm>
          <a:prstGeom prst="roundRect">
            <a:avLst/>
          </a:prstGeom>
          <a:solidFill>
            <a:srgbClr val="FF0000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27CDBF2-67C1-EE21-81C1-457A185AA797}"/>
              </a:ext>
            </a:extLst>
          </p:cNvPr>
          <p:cNvSpPr/>
          <p:nvPr/>
        </p:nvSpPr>
        <p:spPr>
          <a:xfrm>
            <a:off x="2560318" y="8370074"/>
            <a:ext cx="13631687" cy="119683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600049-5107-2954-EE90-11E4597E057B}"/>
              </a:ext>
            </a:extLst>
          </p:cNvPr>
          <p:cNvSpPr/>
          <p:nvPr/>
        </p:nvSpPr>
        <p:spPr>
          <a:xfrm>
            <a:off x="2560319" y="6652079"/>
            <a:ext cx="13631687" cy="119683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BAE0C9-C3B3-C6D1-8A2F-B120F0B91EEF}"/>
              </a:ext>
            </a:extLst>
          </p:cNvPr>
          <p:cNvSpPr/>
          <p:nvPr/>
        </p:nvSpPr>
        <p:spPr>
          <a:xfrm>
            <a:off x="2560318" y="4985721"/>
            <a:ext cx="13631688" cy="119830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E9ED8E-EB55-B863-B151-EAB914844897}"/>
              </a:ext>
            </a:extLst>
          </p:cNvPr>
          <p:cNvSpPr/>
          <p:nvPr/>
        </p:nvSpPr>
        <p:spPr>
          <a:xfrm>
            <a:off x="2560319" y="3287203"/>
            <a:ext cx="13631687" cy="123046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70518" y="359271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25E32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89344" y="377416"/>
            <a:ext cx="13709312" cy="250581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5400" spc="-50" dirty="0">
                <a:solidFill>
                  <a:srgbClr val="332440"/>
                </a:solidFill>
              </a:rPr>
              <a:t>INTERIM FINANCIAL REPORT (unaudited)</a:t>
            </a:r>
            <a:br>
              <a:rPr lang="en-US" sz="5400" spc="-50" dirty="0">
                <a:solidFill>
                  <a:srgbClr val="332440"/>
                </a:solidFill>
              </a:rPr>
            </a:br>
            <a:r>
              <a:rPr lang="en-US" sz="5400" spc="-50" dirty="0">
                <a:solidFill>
                  <a:srgbClr val="332440"/>
                </a:solidFill>
              </a:rPr>
              <a:t>As of February 28, 2025</a:t>
            </a:r>
            <a:br>
              <a:rPr lang="en-US" sz="5400" spc="-5" dirty="0">
                <a:solidFill>
                  <a:srgbClr val="332440"/>
                </a:solidFill>
              </a:rPr>
            </a:br>
            <a:br>
              <a:rPr lang="en-US" sz="900" spc="-5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4500" b="1" spc="-5" dirty="0">
                <a:solidFill>
                  <a:srgbClr val="332440"/>
                </a:solidFill>
                <a:latin typeface="Roboto"/>
              </a:rPr>
              <a:t>Financial Ratios</a:t>
            </a:r>
            <a:endParaRPr lang="en-US" sz="4500" dirty="0">
              <a:solidFill>
                <a:srgbClr val="33244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22DA89-DCC0-4251-A2D9-AA2F4792002A}"/>
              </a:ext>
            </a:extLst>
          </p:cNvPr>
          <p:cNvSpPr txBox="1"/>
          <p:nvPr/>
        </p:nvSpPr>
        <p:spPr>
          <a:xfrm>
            <a:off x="3833298" y="8561018"/>
            <a:ext cx="1221391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Four </a:t>
            </a:r>
            <a:r>
              <a:rPr lang="en-US" sz="360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Revenue Growth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C215AA-E20B-4ADA-AD09-75D0ECA596C2}"/>
              </a:ext>
            </a:extLst>
          </p:cNvPr>
          <p:cNvSpPr txBox="1"/>
          <p:nvPr/>
        </p:nvSpPr>
        <p:spPr>
          <a:xfrm>
            <a:off x="3848418" y="6903570"/>
            <a:ext cx="1234358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Three </a:t>
            </a:r>
            <a:r>
              <a:rPr lang="en-US" sz="3600">
                <a:solidFill>
                  <a:srgbClr val="332440"/>
                </a:solidFill>
                <a:latin typeface="Roboto"/>
                <a:cs typeface="Roboto"/>
              </a:rPr>
              <a:t>- 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Efficiency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EF7441-4B0D-4BE2-8CEC-4AF8DF8C1634}"/>
              </a:ext>
            </a:extLst>
          </p:cNvPr>
          <p:cNvSpPr txBox="1"/>
          <p:nvPr/>
        </p:nvSpPr>
        <p:spPr>
          <a:xfrm>
            <a:off x="3920811" y="5181979"/>
            <a:ext cx="1131294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spc="35">
                <a:solidFill>
                  <a:srgbClr val="332440"/>
                </a:solidFill>
                <a:latin typeface="Roboto"/>
                <a:cs typeface="Roboto"/>
              </a:rPr>
              <a:t>Two </a:t>
            </a:r>
            <a:r>
              <a:rPr lang="en-US" sz="360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 of Efficient </a:t>
            </a:r>
            <a:r>
              <a:rPr lang="en-US" sz="4500" b="1" spc="-5">
                <a:solidFill>
                  <a:srgbClr val="332440"/>
                </a:solidFill>
                <a:latin typeface="Roboto"/>
                <a:cs typeface="Roboto"/>
              </a:rPr>
              <a:t>Le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verage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54242" y="528823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4EA4F7-B083-476F-9925-28A61E7B5D7D}"/>
              </a:ext>
            </a:extLst>
          </p:cNvPr>
          <p:cNvSpPr txBox="1"/>
          <p:nvPr/>
        </p:nvSpPr>
        <p:spPr>
          <a:xfrm>
            <a:off x="3848418" y="3463300"/>
            <a:ext cx="1219879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spc="35">
                <a:solidFill>
                  <a:srgbClr val="332440"/>
                </a:solidFill>
                <a:latin typeface="Roboto"/>
                <a:cs typeface="Roboto"/>
              </a:rPr>
              <a:t>One </a:t>
            </a:r>
            <a:r>
              <a:rPr lang="en-US" sz="360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lang="en-US" sz="4500" b="1" spc="-5">
                <a:solidFill>
                  <a:srgbClr val="332440"/>
                </a:solidFill>
                <a:latin typeface="Roboto"/>
                <a:cs typeface="Roboto"/>
              </a:rPr>
              <a:t>Indicator of Financial Strength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09B5D321-A2E5-ACA3-E0E3-014227CEDB1A}"/>
              </a:ext>
            </a:extLst>
          </p:cNvPr>
          <p:cNvSpPr/>
          <p:nvPr/>
        </p:nvSpPr>
        <p:spPr>
          <a:xfrm>
            <a:off x="3052638" y="6948831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13117FFD-C251-5A11-0809-4360283801EE}"/>
              </a:ext>
            </a:extLst>
          </p:cNvPr>
          <p:cNvSpPr/>
          <p:nvPr/>
        </p:nvSpPr>
        <p:spPr>
          <a:xfrm>
            <a:off x="3047013" y="867797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9ADA243D-98E8-083B-1599-7316FD2F7EE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7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164D912D-37B5-5B9C-8A9E-59C236248BD8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19D9350-1363-F680-1FB8-B5C5B65C214A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285022" y="373690"/>
            <a:ext cx="10058400" cy="168581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182880" rIns="0" bIns="0" anchor="t">
            <a:normAutofit fontScale="90000" lnSpcReduction="2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000" b="1" kern="0" dirty="0">
                <a:solidFill>
                  <a:srgbClr val="332440"/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b="1" kern="0" dirty="0">
                <a:solidFill>
                  <a:srgbClr val="33244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rgbClr val="332440"/>
                </a:solidFill>
                <a:ea typeface="Roboto"/>
                <a:cs typeface="Adobe Devanagari" panose="02040503050201020203" pitchFamily="18" charset="0"/>
              </a:rPr>
              <a:t>As of February 28, 2025</a:t>
            </a:r>
            <a:br>
              <a:rPr lang="en-US" sz="2400" kern="0" dirty="0">
                <a:solidFill>
                  <a:srgbClr val="33244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500" b="1" i="1" kern="0" dirty="0">
                <a:ln w="0"/>
                <a:solidFill>
                  <a:srgbClr val="33244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"/>
                <a:cs typeface="Adobe Devanagari" panose="02040503050201020203" pitchFamily="18" charset="0"/>
              </a:rPr>
              <a:t>Indicators of Financial Strength</a:t>
            </a:r>
            <a:endParaRPr lang="en-US" sz="4500" b="1" i="1" kern="0" dirty="0">
              <a:solidFill>
                <a:srgbClr val="332440"/>
              </a:solidFill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94284" y="2554222"/>
            <a:ext cx="7147410" cy="18122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Percent of Fund Balance to G/F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Expenditures Ratio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percent of rainy-day fund balance?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(*) Unadjusted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96916" y="2555070"/>
            <a:ext cx="7147411" cy="1810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Working Capital Ratio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0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cash flow availability for the organization?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94285" y="4665389"/>
            <a:ext cx="7147409" cy="32434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Unassigned Fund Balance   </a:t>
            </a:r>
            <a:r>
              <a:rPr lang="en-US" sz="3000" b="1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$ 21,903,342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Total G/F Expenditures	 </a:t>
            </a:r>
            <a:r>
              <a:rPr lang="en-US" sz="3000" b="1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$ 33,658,104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000" kern="0" dirty="0">
              <a:solidFill>
                <a:srgbClr val="33244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Goal :                      &gt; 30% of G/F Exp.</a:t>
            </a: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Benchmark:          10% to 29% </a:t>
            </a:r>
            <a:endParaRPr lang="en-US" sz="3000" kern="0" dirty="0">
              <a:solidFill>
                <a:srgbClr val="33244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Danger:                  Under 10% 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796918" y="4665389"/>
            <a:ext cx="7147409" cy="32434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3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kern="0" dirty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Goal :		&gt;$15,000,000</a:t>
            </a:r>
          </a:p>
          <a:p>
            <a:pPr>
              <a:spcBef>
                <a:spcPts val="600"/>
              </a:spcBef>
            </a:pPr>
            <a:r>
              <a:rPr lang="en-US" sz="3200" kern="0" dirty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Benchmark :	  $10M to $15M</a:t>
            </a:r>
          </a:p>
          <a:p>
            <a:pPr>
              <a:spcBef>
                <a:spcPts val="600"/>
              </a:spcBef>
            </a:pPr>
            <a:r>
              <a:rPr lang="en-US" sz="3200" kern="0" dirty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Danger :		  Under &lt; $10M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545292" y="8183825"/>
            <a:ext cx="2860500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 FY25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305809" y="8183825"/>
            <a:ext cx="2644764" cy="1034886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67% FY24 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066538" y="8197131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$52M FY25 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611320" y="8210719"/>
            <a:ext cx="2644765" cy="1013317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$39M FY24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27101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24%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199479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$33M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497028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3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565407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7E8DA6-A39B-47CF-9794-3C3BD45D4DB6}"/>
              </a:ext>
            </a:extLst>
          </p:cNvPr>
          <p:cNvSpPr txBox="1"/>
          <p:nvPr/>
        </p:nvSpPr>
        <p:spPr>
          <a:xfrm>
            <a:off x="9819088" y="4763637"/>
            <a:ext cx="7049646" cy="1523494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0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Total Current Assets </a:t>
            </a:r>
            <a:endParaRPr lang="en-US" sz="30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0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Less Total Current Liabilities</a:t>
            </a:r>
          </a:p>
          <a:p>
            <a:pPr algn="ctr"/>
            <a:endParaRPr lang="en-US" sz="8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2500" b="1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$</a:t>
            </a:r>
            <a:r>
              <a:rPr lang="en-US" sz="2500" b="1" kern="0" dirty="0">
                <a:solidFill>
                  <a:srgbClr val="291F35"/>
                </a:solidFill>
                <a:latin typeface="Roboto"/>
                <a:ea typeface="Roboto"/>
              </a:rPr>
              <a:t>52,576,796-$3,153,989 =$52,576,796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>
            <a:cxnSpLocks/>
          </p:cNvCxnSpPr>
          <p:nvPr/>
        </p:nvCxnSpPr>
        <p:spPr>
          <a:xfrm>
            <a:off x="1545292" y="5143500"/>
            <a:ext cx="6807527" cy="0"/>
          </a:xfrm>
          <a:prstGeom prst="line">
            <a:avLst/>
          </a:prstGeom>
          <a:ln>
            <a:solidFill>
              <a:srgbClr val="291F35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96E6FDB9-9E57-DEB0-5EC4-ADB3C9D96F4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8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E0B45EF4-412F-B47D-3BFB-4A362D3DCDEB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FE33D48F-A199-4DAF-1B98-AF927DE01C91}"/>
              </a:ext>
            </a:extLst>
          </p:cNvPr>
          <p:cNvSpPr/>
          <p:nvPr/>
        </p:nvSpPr>
        <p:spPr>
          <a:xfrm>
            <a:off x="9281159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193403" y="322429"/>
            <a:ext cx="10058400" cy="168581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anchor="ctr" anchorCtr="1">
            <a:normAutofit fontScale="97500"/>
          </a:bodyPr>
          <a:lstStyle>
            <a:defPPr>
              <a:defRPr lang="en-US"/>
            </a:defPPr>
            <a:lvl1pPr algn="ctr">
              <a:defRPr sz="3600" b="1" i="0" kern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INTERIM FINANCIAL REPORT (unaudited)</a:t>
            </a:r>
            <a:br>
              <a:rPr lang="en-US" dirty="0"/>
            </a:br>
            <a:r>
              <a:rPr lang="en-US" dirty="0"/>
              <a:t>As of February 28, 2025</a:t>
            </a:r>
            <a:br>
              <a:rPr lang="en-US" dirty="0"/>
            </a:br>
            <a:r>
              <a:rPr lang="en-US" dirty="0"/>
              <a:t>Indicators of Efficient Leverage Reserves</a:t>
            </a: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75889" y="2578222"/>
            <a:ext cx="7196419" cy="18106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Unassigned Fund </a:t>
            </a:r>
            <a:r>
              <a:rPr lang="en-US" sz="3000" ker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Balance</a:t>
            </a: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is available in reserves?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45747" y="2571288"/>
            <a:ext cx="7196328" cy="18244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Debt to Income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ability of HCDE to cover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its debt payments?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75889" y="4550835"/>
            <a:ext cx="7196419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R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Unassigned Fund Balance    </a:t>
            </a:r>
            <a:r>
              <a:rPr lang="en-US" sz="3000" b="1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$21,903,342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Total Fund Balance                </a:t>
            </a:r>
            <a:r>
              <a:rPr lang="en-US" sz="3000" b="1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$52,576,795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715783" y="4508618"/>
            <a:ext cx="7196328" cy="32372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Annual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Principal and Interest Payments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on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Term Debt and Capital Leases :  	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$2,598,038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G/F Revenue	Less Facility 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$51,597,404-3,673,292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Charges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664754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42% FY25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296391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42% FY24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309276" y="8193832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 FY25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940914" y="8226415"/>
            <a:ext cx="2644765" cy="1013317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 FY24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19780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</a:t>
            </a:r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71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588113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6</a:t>
            </a:r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489707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54041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5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1438791" y="5131553"/>
            <a:ext cx="694016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407340" y="6347524"/>
            <a:ext cx="7196419" cy="147732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3000" kern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Goal: 		  &lt;75%</a:t>
            </a:r>
          </a:p>
          <a:p>
            <a:r>
              <a:rPr lang="en-US" sz="3000" kern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Benchmark:	  50% to 75%</a:t>
            </a:r>
          </a:p>
          <a:p>
            <a:r>
              <a:rPr lang="en-US" sz="3000" kern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Danger: 		  &lt;50%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889016" y="6299174"/>
            <a:ext cx="68550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Goal: 	     &lt;25% of annual revenue</a:t>
            </a:r>
          </a:p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Benchmark:     25% to &lt;49%</a:t>
            </a:r>
          </a:p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Danger: 	       Over &gt; 50%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10029054" y="5399349"/>
            <a:ext cx="6548107" cy="47603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0C30BE39-BD0B-0EB4-1B51-430617B1E2D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515984" cy="4308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2800" b="1" smtClean="0">
                <a:solidFill>
                  <a:schemeClr val="tx1"/>
                </a:solidFill>
              </a:rPr>
              <a:pPr algn="ctr"/>
              <a:t>9</a:t>
            </a:fld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8330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37054CC2A8BB49AD2AEF0413AC0277" ma:contentTypeVersion="4" ma:contentTypeDescription="Create a new document." ma:contentTypeScope="" ma:versionID="d216eb68df950c2017ad4fdd86de5d23">
  <xsd:schema xmlns:xsd="http://www.w3.org/2001/XMLSchema" xmlns:xs="http://www.w3.org/2001/XMLSchema" xmlns:p="http://schemas.microsoft.com/office/2006/metadata/properties" xmlns:ns2="68a1d430-a50e-484c-b4d2-499916cee947" targetNamespace="http://schemas.microsoft.com/office/2006/metadata/properties" ma:root="true" ma:fieldsID="3dcabea3f9903b49e7dd94d2a8b70fee" ns2:_="">
    <xsd:import namespace="68a1d430-a50e-484c-b4d2-499916cee9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a1d430-a50e-484c-b4d2-499916cee9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8FBAEB-6CE2-4638-A062-6B28C3709D58}">
  <ds:schemaRefs>
    <ds:schemaRef ds:uri="68a1d430-a50e-484c-b4d2-499916cee9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7B10425-FF12-4423-8DD0-6CEAA68019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594FD4-DC4B-4D3C-ABD0-90F0B5FB3D07}">
  <ds:schemaRefs>
    <ds:schemaRef ds:uri="http://www.w3.org/XML/1998/namespace"/>
    <ds:schemaRef ds:uri="http://purl.org/dc/elements/1.1/"/>
    <ds:schemaRef ds:uri="http://schemas.microsoft.com/office/infopath/2007/PartnerControls"/>
    <ds:schemaRef ds:uri="68a1d430-a50e-484c-b4d2-499916cee947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1635</TotalTime>
  <Words>1901</Words>
  <Application>Microsoft Office PowerPoint</Application>
  <PresentationFormat>Custom</PresentationFormat>
  <Paragraphs>343</Paragraphs>
  <Slides>37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Abadi Extra Light</vt:lpstr>
      <vt:lpstr>Adobe Devanagari</vt:lpstr>
      <vt:lpstr>Arial</vt:lpstr>
      <vt:lpstr>Calibri</vt:lpstr>
      <vt:lpstr>Roboto</vt:lpstr>
      <vt:lpstr>Times New Roman</vt:lpstr>
      <vt:lpstr>Office Theme</vt:lpstr>
      <vt:lpstr>PowerPoint Presentation</vt:lpstr>
      <vt:lpstr>Highlights of Interim Financial Report (unaudited)</vt:lpstr>
      <vt:lpstr>Posted on Our Website</vt:lpstr>
      <vt:lpstr>Top 12 Highlights points for January 2025</vt:lpstr>
      <vt:lpstr>PowerPoint Presentation</vt:lpstr>
      <vt:lpstr>INTERIM FINANCIAL REPORT (unaudited) ASST. SUPERINTENDENT FOR BUSINESS SERVICES MESSAGE As of February 28, 2025</vt:lpstr>
      <vt:lpstr>INTERIM FINANCIAL REPORT (unaudited) As of February 28, 2025  Financial Ratios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Education Foundation Update</vt:lpstr>
      <vt:lpstr>PowerPoint Presentation</vt:lpstr>
      <vt:lpstr>PowerPoint Presentation</vt:lpstr>
      <vt:lpstr>PowerPoint Presentation</vt:lpstr>
      <vt:lpstr>PowerPoint Presentation</vt:lpstr>
      <vt:lpstr>PFC &amp; Lease Revenue Projects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Irvington Renovation – Funds by Source As of February 28, 2025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Blue Clean Digital Tech Company Proposal Mission and Goals Presentation</dc:title>
  <dc:creator>Natalya E. Sumner</dc:creator>
  <cp:keywords>DAEqrIuPPkk,BAEfhMRsqpg</cp:keywords>
  <cp:lastModifiedBy>Marcia Leiva</cp:lastModifiedBy>
  <cp:revision>292</cp:revision>
  <cp:lastPrinted>2025-02-21T16:48:55Z</cp:lastPrinted>
  <dcterms:created xsi:type="dcterms:W3CDTF">2021-09-22T16:28:29Z</dcterms:created>
  <dcterms:modified xsi:type="dcterms:W3CDTF">2025-04-08T20:36:14Z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2021-09-22T00:00:00Z</vt:filetime>
  </property>
  <property fmtid="{D5CDD505-2E9C-101B-9397-08002B2CF9AE}" pid="3" name="Creator">
    <vt:lpwstr>Canva</vt:lpwstr>
  </property>
  <property fmtid="{D5CDD505-2E9C-101B-9397-08002B2CF9AE}" pid="4" name="LastSaved">
    <vt:filetime>2021-09-22T00:00:00Z</vt:filetime>
  </property>
  <property fmtid="{D5CDD505-2E9C-101B-9397-08002B2CF9AE}" pid="5" name="ContentTypeId">
    <vt:lpwstr>0x010100D237054CC2A8BB49AD2AEF0413AC0277</vt:lpwstr>
  </property>
  <property fmtid="{D5CDD505-2E9C-101B-9397-08002B2CF9AE}" pid="6" name="ArticulateGUID">
    <vt:lpwstr>7AC37C26-112A-4152-BA10-6D5E79DDB089</vt:lpwstr>
  </property>
  <property fmtid="{D5CDD505-2E9C-101B-9397-08002B2CF9AE}" pid="7" name="ArticulatePath">
    <vt:lpwstr>05.31.22 Fin Highlights (1)</vt:lpwstr>
  </property>
</Properties>
</file>