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notesSlides/notesSlide12.xml" ContentType="application/vnd.openxmlformats-officedocument.presentationml.notesSlide+xml"/>
  <Override PartName="/ppt/ink/ink1.xml" ContentType="application/inkml+xml"/>
  <Override PartName="/ppt/tags/tag34.xml" ContentType="application/vnd.openxmlformats-officedocument.presentationml.tags+xml"/>
  <Override PartName="/ppt/notesSlides/notesSlide13.xml" ContentType="application/vnd.openxmlformats-officedocument.presentationml.notesSlide+xml"/>
  <Override PartName="/ppt/ink/ink2.xml" ContentType="application/inkml+xml"/>
  <Override PartName="/ppt/tags/tag35.xml" ContentType="application/vnd.openxmlformats-officedocument.presentationml.tags+xml"/>
  <Override PartName="/ppt/notesSlides/notesSlide14.xml" ContentType="application/vnd.openxmlformats-officedocument.presentationml.notesSlide+xml"/>
  <Override PartName="/ppt/ink/ink3.xml" ContentType="application/inkml+xml"/>
  <Override PartName="/ppt/tags/tag36.xml" ContentType="application/vnd.openxmlformats-officedocument.presentationml.tags+xml"/>
  <Override PartName="/ppt/notesSlides/notesSlide15.xml" ContentType="application/vnd.openxmlformats-officedocument.presentationml.notesSlide+xml"/>
  <Override PartName="/ppt/ink/ink4.xml" ContentType="application/inkml+xml"/>
  <Override PartName="/ppt/tags/tag37.xml" ContentType="application/vnd.openxmlformats-officedocument.presentationml.tags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1"/>
  </p:notesMasterIdLst>
  <p:sldIdLst>
    <p:sldId id="256" r:id="rId5"/>
    <p:sldId id="258" r:id="rId6"/>
    <p:sldId id="257" r:id="rId7"/>
    <p:sldId id="259" r:id="rId8"/>
    <p:sldId id="371" r:id="rId9"/>
    <p:sldId id="372" r:id="rId10"/>
    <p:sldId id="373" r:id="rId11"/>
    <p:sldId id="374" r:id="rId12"/>
    <p:sldId id="375" r:id="rId13"/>
    <p:sldId id="377" r:id="rId14"/>
    <p:sldId id="376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98" r:id="rId25"/>
    <p:sldId id="387" r:id="rId26"/>
    <p:sldId id="388" r:id="rId27"/>
    <p:sldId id="389" r:id="rId28"/>
    <p:sldId id="390" r:id="rId29"/>
    <p:sldId id="391" r:id="rId30"/>
    <p:sldId id="392" r:id="rId31"/>
    <p:sldId id="393" r:id="rId32"/>
    <p:sldId id="394" r:id="rId33"/>
    <p:sldId id="395" r:id="rId34"/>
    <p:sldId id="396" r:id="rId35"/>
    <p:sldId id="335" r:id="rId36"/>
    <p:sldId id="273" r:id="rId37"/>
    <p:sldId id="336" r:id="rId38"/>
    <p:sldId id="355" r:id="rId39"/>
    <p:sldId id="354" r:id="rId40"/>
    <p:sldId id="268" r:id="rId41"/>
    <p:sldId id="347" r:id="rId42"/>
    <p:sldId id="343" r:id="rId43"/>
    <p:sldId id="348" r:id="rId44"/>
    <p:sldId id="322" r:id="rId45"/>
    <p:sldId id="344" r:id="rId46"/>
    <p:sldId id="367" r:id="rId47"/>
    <p:sldId id="368" r:id="rId48"/>
    <p:sldId id="397" r:id="rId49"/>
    <p:sldId id="329" r:id="rId50"/>
  </p:sldIdLst>
  <p:sldSz cx="12192000" cy="6858000"/>
  <p:notesSz cx="6858000" cy="9144000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56"/>
    <a:srgbClr val="AA1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137"/>
  </p:normalViewPr>
  <p:slideViewPr>
    <p:cSldViewPr snapToGrid="0">
      <p:cViewPr varScale="1">
        <p:scale>
          <a:sx n="44" d="100"/>
          <a:sy n="44" d="100"/>
        </p:scale>
        <p:origin x="64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97E85-AE2F-5E4D-BD31-4491DBAA1DD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D045A-EFD8-8442-A329-860414E5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6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D045A-EFD8-8442-A329-860414E5CF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07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81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22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1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2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5A5C-B608-7253-6F05-20BFAA83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06009-B768-8D46-80DF-4611E55CF6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DCB9E-D5CC-127A-CB2B-8DD548BB0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076F-92F5-9915-0893-CBD2F29C0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67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5A5C-B608-7253-6F05-20BFAA83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06009-B768-8D46-80DF-4611E55CF6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DCB9E-D5CC-127A-CB2B-8DD548BB0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076F-92F5-9915-0893-CBD2F29C0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27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7725C-55E4-8F36-6EDB-FF876302A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249713-DD2A-9D16-A35F-FD89471B5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66F224-8B8B-4341-7541-710C26B68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30CEA-B338-9FAB-75DA-18B1B44AA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945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1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7BCE8-60F8-306F-91B4-D23EE6D80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22DA99-40F0-48F7-3E42-1CD7230AB9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684E69-27B8-430A-3FD1-D175EE19AF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770DA-DB9F-5571-2C06-38A2DDF8F7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D045A-EFD8-8442-A329-860414E5CF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0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88A48-7332-ACA8-3DA4-9CB6C7168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4BEF29-5B02-4788-E5CC-D71F627F13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D6A19A-D02C-9EDE-A67A-A9FE31ED2B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0C833-B30C-B742-99E9-C7D919098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D045A-EFD8-8442-A329-860414E5CF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15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8EC53-D6BF-12C4-5CFE-59F6CB729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07BFB9-56D4-D093-D225-84D377FDE6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57A332-27E7-192C-383C-7DDC56529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8550C-76BF-E6F5-0422-F1765133FE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D045A-EFD8-8442-A329-860414E5CF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09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D045A-EFD8-8442-A329-860414E5CF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20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D045A-EFD8-8442-A329-860414E5CF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22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17B9D-B0AA-E495-9018-6BF6C5763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00A2C4-DBD1-6FDF-318F-1AC42B7C80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F59B17-0FEC-4CB2-10D5-590D5AA132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280AA-7468-D067-F8B4-B495AC3663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D045A-EFD8-8442-A329-860414E5CF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13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D045A-EFD8-8442-A329-860414E5CF2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79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BE561-22D2-FE24-BE1E-56F7B9492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C0E266-E67D-4576-1DDA-BC382EA26B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782A59-189D-A8F1-D06C-F1C65AB110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E0628-A87E-5EDC-FF2C-54252FF47A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D045A-EFD8-8442-A329-860414E5CF2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50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1199-91F8-6C6C-3F4A-8EB3A9CE8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52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FEEE8-3D59-DB8F-A9B1-56C15C354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452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3434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6AB4-B4F5-F949-17A8-4EB18DD10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6594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15A1E-C21C-B8E7-6947-5E0214472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EB3EB-92BA-7CA6-8DB2-43AAF21B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0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FA0640-E063-0B88-460A-2F3F31FA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1E18B-119A-626E-2C3F-948178B4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92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788E4-B391-E702-EC63-7FB5196EF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535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BB575-C67C-5A4A-664F-D22CA5C35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5855"/>
            <a:ext cx="5181600" cy="39291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38F9C-A40E-8528-1100-45AC0B90E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5855"/>
            <a:ext cx="5181600" cy="39291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94544-054E-BCE1-0ECA-6A7340B12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D579D-CADB-C783-4E0B-2E66CD54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35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6AB4-B4F5-F949-17A8-4EB18DD10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4238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15A1E-C21C-B8E7-6947-5E0214472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EB3EB-92BA-7CA6-8DB2-43AAF21B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30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FA0640-E063-0B88-460A-2F3F31FA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1E18B-119A-626E-2C3F-948178B4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57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30"/>
            <a:ext cx="10405174" cy="3925467"/>
          </a:xfrm>
        </p:spPr>
        <p:txBody>
          <a:bodyPr>
            <a:normAutofit/>
          </a:bodyPr>
          <a:lstStyle>
            <a:lvl1pPr marL="228611" indent="-22861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34" indent="-22861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2pPr>
            <a:lvl3pPr marL="1143057" indent="-22861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3pPr>
            <a:lvl4pPr marL="1600280" indent="-22861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4pPr>
            <a:lvl5pPr marL="2057503" indent="-22861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3"/>
            <a:ext cx="2670048" cy="215443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3"/>
            <a:ext cx="2743200" cy="184666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90674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FBF9-4ACB-428D-B809-2C963AACB850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82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8963F49-2F0F-7C16-EEF2-687D6E1CA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52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AA182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5569DE2-361F-A603-C6A2-6700432AE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452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147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23949-66AC-834B-E78D-34BDDBD35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C4D1F-CB9C-2E03-EAE7-1FAB84175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07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5AB89-762E-E17B-693C-17EFB527F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F050C-9AA6-DA1C-CE42-A394BEFB2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90434"/>
            <a:ext cx="639417" cy="365125"/>
          </a:xfrm>
        </p:spPr>
        <p:txBody>
          <a:bodyPr/>
          <a:lstStyle/>
          <a:p>
            <a:fld id="{F3065728-08E2-384A-AA5C-1D59EF381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77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losing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23949-66AC-834B-E78D-34BDDBD35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C4D1F-CB9C-2E03-EAE7-1FAB84175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07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003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losing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23949-66AC-834B-E78D-34BDDBD35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8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C4D1F-CB9C-2E03-EAE7-1FAB84175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07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570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788E4-B391-E702-EC63-7FB5196EF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BB575-C67C-5A4A-664F-D22CA5C35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1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38F9C-A40E-8528-1100-45AC0B90E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1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94544-054E-BCE1-0ECA-6A7340B12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D579D-CADB-C783-4E0B-2E66CD54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90434"/>
            <a:ext cx="639417" cy="365125"/>
          </a:xfrm>
        </p:spPr>
        <p:txBody>
          <a:bodyPr/>
          <a:lstStyle/>
          <a:p>
            <a:fld id="{F3065728-08E2-384A-AA5C-1D59EF381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6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6AB4-B4F5-F949-17A8-4EB18DD10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15A1E-C21C-B8E7-6947-5E0214472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EB3EB-92BA-7CA6-8DB2-43AAF21B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90434"/>
            <a:ext cx="639417" cy="365125"/>
          </a:xfrm>
        </p:spPr>
        <p:txBody>
          <a:bodyPr/>
          <a:lstStyle/>
          <a:p>
            <a:fld id="{F3065728-08E2-384A-AA5C-1D59EF381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1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FA0640-E063-0B88-460A-2F3F31FA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1E18B-119A-626E-2C3F-948178B4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90434"/>
            <a:ext cx="639417" cy="365125"/>
          </a:xfrm>
        </p:spPr>
        <p:txBody>
          <a:bodyPr/>
          <a:lstStyle/>
          <a:p>
            <a:fld id="{F3065728-08E2-384A-AA5C-1D59EF381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1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788E4-B391-E702-EC63-7FB5196EF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592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BB575-C67C-5A4A-664F-D22CA5C35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26427"/>
            <a:ext cx="5181600" cy="39291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38F9C-A40E-8528-1100-45AC0B90E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26427"/>
            <a:ext cx="5181600" cy="39291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94544-054E-BCE1-0ECA-6A7340B12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D579D-CADB-C783-4E0B-2E66CD54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8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86AF21-46AF-2DA8-24E9-920FD57D4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D96B8-AFF8-2004-E0F7-F12D1D037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47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0CAAE-B860-926A-2F54-93836BEE4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4077" y="6290434"/>
            <a:ext cx="5413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FB0D5-5C7A-E53D-0213-A1F0C9E2E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0235" y="6290434"/>
            <a:ext cx="63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65728-08E2-384A-AA5C-1D59EF381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7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2" r:id="rId6"/>
    <p:sldLayoutId id="2147483654" r:id="rId7"/>
    <p:sldLayoutId id="2147483662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5" r:id="rId15"/>
    <p:sldLayoutId id="214748366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85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8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8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8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8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8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3.xml"/><Relationship Id="rId6" Type="http://schemas.openxmlformats.org/officeDocument/2006/relationships/image" Target="../media/image40.png"/><Relationship Id="rId5" Type="http://schemas.openxmlformats.org/officeDocument/2006/relationships/image" Target="../media/image390.png"/><Relationship Id="rId4" Type="http://schemas.openxmlformats.org/officeDocument/2006/relationships/customXml" Target="../ink/ink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4.xml"/><Relationship Id="rId6" Type="http://schemas.openxmlformats.org/officeDocument/2006/relationships/image" Target="../media/image41.png"/><Relationship Id="rId5" Type="http://schemas.openxmlformats.org/officeDocument/2006/relationships/image" Target="../media/image390.png"/><Relationship Id="rId4" Type="http://schemas.openxmlformats.org/officeDocument/2006/relationships/customXml" Target="../ink/ink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5.xml"/><Relationship Id="rId6" Type="http://schemas.openxmlformats.org/officeDocument/2006/relationships/image" Target="../media/image42.png"/><Relationship Id="rId5" Type="http://schemas.openxmlformats.org/officeDocument/2006/relationships/image" Target="../media/image390.png"/><Relationship Id="rId4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6.xml"/><Relationship Id="rId6" Type="http://schemas.openxmlformats.org/officeDocument/2006/relationships/image" Target="../media/image43.png"/><Relationship Id="rId5" Type="http://schemas.openxmlformats.org/officeDocument/2006/relationships/image" Target="../media/image390.png"/><Relationship Id="rId4" Type="http://schemas.openxmlformats.org/officeDocument/2006/relationships/customXml" Target="../ink/ink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7.xml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8.xml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0F46-FE3F-8CCF-BFD5-657167407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634" y="1276539"/>
            <a:ext cx="9144000" cy="3102557"/>
          </a:xfrm>
        </p:spPr>
        <p:txBody>
          <a:bodyPr>
            <a:normAutofit fontScale="90000"/>
          </a:bodyPr>
          <a:lstStyle/>
          <a:p>
            <a:pPr marL="12700" marR="5080">
              <a:lnSpc>
                <a:spcPts val="12450"/>
              </a:lnSpc>
              <a:spcBef>
                <a:spcPts val="540"/>
              </a:spcBef>
            </a:pPr>
            <a:r>
              <a:rPr lang="en-US" sz="9600" spc="-180" dirty="0">
                <a:latin typeface="Roboto"/>
                <a:cs typeface="Roboto"/>
              </a:rPr>
              <a:t>Financial Highlights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3DE0D-C552-9869-3FFC-4B73F035C0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634" y="4960058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Roboto"/>
                <a:cs typeface="Roboto"/>
              </a:rPr>
              <a:t>As of July 31, 2025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185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4D23D-D80F-6CF3-734E-BE27929EB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117967-316F-55BC-3B24-5839D0F9E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23">
            <a:extLst>
              <a:ext uri="{FF2B5EF4-FFF2-40B4-BE49-F238E27FC236}">
                <a16:creationId xmlns:a16="http://schemas.microsoft.com/office/drawing/2014/main" id="{84BA8FEF-CA78-B347-C756-AF1E81CBD45A}"/>
              </a:ext>
            </a:extLst>
          </p:cNvPr>
          <p:cNvSpPr txBox="1">
            <a:spLocks/>
          </p:cNvSpPr>
          <p:nvPr/>
        </p:nvSpPr>
        <p:spPr>
          <a:xfrm>
            <a:off x="3943184" y="63589"/>
            <a:ext cx="8174603" cy="11927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182880" rIns="0" bIns="0" anchor="t">
            <a:normAutofit fontScale="6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As of July 31, 2025</a:t>
            </a:r>
            <a:br>
              <a:rPr lang="en-US" sz="24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dirty="0">
                <a:solidFill>
                  <a:schemeClr val="bg1"/>
                </a:solidFill>
              </a:rPr>
              <a:t>Indicators of Efficient Leverage Reserves</a:t>
            </a:r>
            <a:endParaRPr lang="en-US" sz="4500" b="1" i="1" kern="0" dirty="0">
              <a:solidFill>
                <a:schemeClr val="bg1"/>
              </a:solidFill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3406DA7-D905-154B-1C01-E61D2331B45E}"/>
              </a:ext>
            </a:extLst>
          </p:cNvPr>
          <p:cNvSpPr/>
          <p:nvPr/>
        </p:nvSpPr>
        <p:spPr>
          <a:xfrm>
            <a:off x="157003" y="1406840"/>
            <a:ext cx="5655399" cy="5248718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AA182C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4CE3BE8-5788-EBAD-B96C-E61A7439B174}"/>
              </a:ext>
            </a:extLst>
          </p:cNvPr>
          <p:cNvSpPr/>
          <p:nvPr/>
        </p:nvSpPr>
        <p:spPr>
          <a:xfrm>
            <a:off x="6139734" y="1406840"/>
            <a:ext cx="5655398" cy="5248718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AA182C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CA7E09FD-CA73-8926-A5A3-B575433F69BD}"/>
              </a:ext>
            </a:extLst>
          </p:cNvPr>
          <p:cNvSpPr txBox="1">
            <a:spLocks/>
          </p:cNvSpPr>
          <p:nvPr/>
        </p:nvSpPr>
        <p:spPr>
          <a:xfrm>
            <a:off x="350246" y="1502121"/>
            <a:ext cx="5268909" cy="9945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</a:t>
            </a: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Balance</a:t>
            </a: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Ratio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is available in reserves?</a:t>
            </a:r>
          </a:p>
        </p:txBody>
      </p:sp>
      <p:sp>
        <p:nvSpPr>
          <p:cNvPr id="7" name="Content Placeholder 25">
            <a:extLst>
              <a:ext uri="{FF2B5EF4-FFF2-40B4-BE49-F238E27FC236}">
                <a16:creationId xmlns:a16="http://schemas.microsoft.com/office/drawing/2014/main" id="{1E6DF656-B9AD-CF20-2195-2D3C6BA419AE}"/>
              </a:ext>
            </a:extLst>
          </p:cNvPr>
          <p:cNvSpPr txBox="1">
            <a:spLocks/>
          </p:cNvSpPr>
          <p:nvPr/>
        </p:nvSpPr>
        <p:spPr>
          <a:xfrm>
            <a:off x="228563" y="2770105"/>
            <a:ext cx="5512277" cy="2737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u="sng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    </a:t>
            </a:r>
            <a:r>
              <a:rPr lang="en-US" sz="2200" b="1" u="sng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$20,868,892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2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Total Fund Balance                </a:t>
            </a:r>
            <a:r>
              <a:rPr lang="en-US" sz="22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$43,698,022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2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	  &lt;75%</a:t>
            </a:r>
          </a:p>
          <a:p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	  50% to 75%</a:t>
            </a:r>
          </a:p>
          <a:p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 &lt;50%</a:t>
            </a:r>
          </a:p>
        </p:txBody>
      </p:sp>
      <p:sp>
        <p:nvSpPr>
          <p:cNvPr id="8" name="Bevel 12">
            <a:extLst>
              <a:ext uri="{FF2B5EF4-FFF2-40B4-BE49-F238E27FC236}">
                <a16:creationId xmlns:a16="http://schemas.microsoft.com/office/drawing/2014/main" id="{21F85157-34E7-AA77-73DC-054F37A7396B}"/>
              </a:ext>
            </a:extLst>
          </p:cNvPr>
          <p:cNvSpPr/>
          <p:nvPr/>
        </p:nvSpPr>
        <p:spPr>
          <a:xfrm>
            <a:off x="495787" y="565791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 FY25</a:t>
            </a:r>
          </a:p>
        </p:txBody>
      </p:sp>
      <p:sp>
        <p:nvSpPr>
          <p:cNvPr id="10" name="Bevel 12">
            <a:extLst>
              <a:ext uri="{FF2B5EF4-FFF2-40B4-BE49-F238E27FC236}">
                <a16:creationId xmlns:a16="http://schemas.microsoft.com/office/drawing/2014/main" id="{41EAA6E6-DEEA-A253-3AAD-61E723DE858A}"/>
              </a:ext>
            </a:extLst>
          </p:cNvPr>
          <p:cNvSpPr/>
          <p:nvPr/>
        </p:nvSpPr>
        <p:spPr>
          <a:xfrm>
            <a:off x="3217705" y="565791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 FY24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575D75B-9E39-6083-6D56-9416737851E1}"/>
              </a:ext>
            </a:extLst>
          </p:cNvPr>
          <p:cNvSpPr/>
          <p:nvPr/>
        </p:nvSpPr>
        <p:spPr>
          <a:xfrm>
            <a:off x="495787" y="6254076"/>
            <a:ext cx="1515893" cy="3296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30%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C34FA4-FDD8-EB40-9169-172C5B66AD1D}"/>
              </a:ext>
            </a:extLst>
          </p:cNvPr>
          <p:cNvSpPr/>
          <p:nvPr/>
        </p:nvSpPr>
        <p:spPr>
          <a:xfrm>
            <a:off x="2547037" y="6229162"/>
            <a:ext cx="26446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 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80CF2EA8-6711-9E57-75C9-B430171F6E0D}"/>
              </a:ext>
            </a:extLst>
          </p:cNvPr>
          <p:cNvSpPr txBox="1">
            <a:spLocks/>
          </p:cNvSpPr>
          <p:nvPr/>
        </p:nvSpPr>
        <p:spPr>
          <a:xfrm>
            <a:off x="6354002" y="1502121"/>
            <a:ext cx="5254902" cy="10786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Debt to Income Ratio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ability of HCDE to cover 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its debt payments?</a:t>
            </a:r>
          </a:p>
        </p:txBody>
      </p:sp>
      <p:sp>
        <p:nvSpPr>
          <p:cNvPr id="14" name="Content Placeholder 27">
            <a:extLst>
              <a:ext uri="{FF2B5EF4-FFF2-40B4-BE49-F238E27FC236}">
                <a16:creationId xmlns:a16="http://schemas.microsoft.com/office/drawing/2014/main" id="{F97932D8-A9E3-4334-9DA7-C1A4F6340622}"/>
              </a:ext>
            </a:extLst>
          </p:cNvPr>
          <p:cNvSpPr txBox="1">
            <a:spLocks/>
          </p:cNvSpPr>
          <p:nvPr/>
        </p:nvSpPr>
        <p:spPr>
          <a:xfrm>
            <a:off x="6151186" y="2694839"/>
            <a:ext cx="5584939" cy="28125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            &lt;25% of annual revenue</a:t>
            </a:r>
          </a:p>
          <a:p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     25% to &lt;49%</a:t>
            </a:r>
          </a:p>
          <a:p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            Over &gt; 50%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D22E56-0E4E-1016-30E3-31EFCDF63DBE}"/>
              </a:ext>
            </a:extLst>
          </p:cNvPr>
          <p:cNvSpPr txBox="1"/>
          <p:nvPr/>
        </p:nvSpPr>
        <p:spPr>
          <a:xfrm>
            <a:off x="6208330" y="2731331"/>
            <a:ext cx="5527795" cy="1300356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sz="1600" b="1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Annual Principal and Interest Payments </a:t>
            </a: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on </a:t>
            </a:r>
          </a:p>
          <a:p>
            <a:pPr lvl="0">
              <a:defRPr/>
            </a:pP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Term Debt and Capital Leases :  	</a:t>
            </a:r>
            <a:r>
              <a:rPr lang="en-US" sz="1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$2,598,038</a:t>
            </a:r>
          </a:p>
          <a:p>
            <a:pPr lvl="0">
              <a:defRPr/>
            </a:pPr>
            <a:endParaRPr lang="en-US" sz="105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lvl="0">
              <a:defRPr/>
            </a:pP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G/F Revenue Less Facility             </a:t>
            </a:r>
            <a:r>
              <a:rPr lang="en-US" sz="1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$68,873,519-5,955,075</a:t>
            </a:r>
          </a:p>
          <a:p>
            <a:pPr lvl="0">
              <a:defRPr/>
            </a:pP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Charges : </a:t>
            </a:r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0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endParaRPr lang="en-US" sz="20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6" name="Bevel 12">
            <a:extLst>
              <a:ext uri="{FF2B5EF4-FFF2-40B4-BE49-F238E27FC236}">
                <a16:creationId xmlns:a16="http://schemas.microsoft.com/office/drawing/2014/main" id="{78AD60DA-A5D9-974D-53C7-0132F511534B}"/>
              </a:ext>
            </a:extLst>
          </p:cNvPr>
          <p:cNvSpPr/>
          <p:nvPr/>
        </p:nvSpPr>
        <p:spPr>
          <a:xfrm>
            <a:off x="6530747" y="565791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4.1% FY25</a:t>
            </a:r>
          </a:p>
        </p:txBody>
      </p:sp>
      <p:sp>
        <p:nvSpPr>
          <p:cNvPr id="17" name="Bevel 12">
            <a:extLst>
              <a:ext uri="{FF2B5EF4-FFF2-40B4-BE49-F238E27FC236}">
                <a16:creationId xmlns:a16="http://schemas.microsoft.com/office/drawing/2014/main" id="{1AB27F0C-71F6-51B9-1D92-A51F1F4F76D3}"/>
              </a:ext>
            </a:extLst>
          </p:cNvPr>
          <p:cNvSpPr/>
          <p:nvPr/>
        </p:nvSpPr>
        <p:spPr>
          <a:xfrm>
            <a:off x="9452776" y="564524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3.5% FY24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575D364-76C3-742F-C665-6CBE59FFA9BB}"/>
              </a:ext>
            </a:extLst>
          </p:cNvPr>
          <p:cNvSpPr/>
          <p:nvPr/>
        </p:nvSpPr>
        <p:spPr>
          <a:xfrm>
            <a:off x="6483372" y="6254075"/>
            <a:ext cx="1973946" cy="3296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5%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358F7C-27AA-6E69-5508-F9DB76E0506A}"/>
              </a:ext>
            </a:extLst>
          </p:cNvPr>
          <p:cNvSpPr/>
          <p:nvPr/>
        </p:nvSpPr>
        <p:spPr>
          <a:xfrm>
            <a:off x="9150518" y="6229161"/>
            <a:ext cx="26446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5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E8EDDD-FFCE-6AC9-3859-FE0F55E14426}"/>
              </a:ext>
            </a:extLst>
          </p:cNvPr>
          <p:cNvCxnSpPr>
            <a:cxnSpLocks/>
          </p:cNvCxnSpPr>
          <p:nvPr/>
        </p:nvCxnSpPr>
        <p:spPr>
          <a:xfrm>
            <a:off x="6208330" y="3294842"/>
            <a:ext cx="5321061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38078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C250E8-FFDA-6AF1-87DD-1F8936CE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0768F0-47AA-A24F-0942-81A7BD34C4CC}"/>
              </a:ext>
            </a:extLst>
          </p:cNvPr>
          <p:cNvSpPr txBox="1">
            <a:spLocks/>
          </p:cNvSpPr>
          <p:nvPr/>
        </p:nvSpPr>
        <p:spPr>
          <a:xfrm>
            <a:off x="3905753" y="100965"/>
            <a:ext cx="8041944" cy="9848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8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</a:rPr>
              <a:t>Combined Debt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A9794-B5C5-2A79-0333-86F9F74DF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63" y="1231120"/>
            <a:ext cx="11622605" cy="56268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9502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53F76-69C7-0185-428D-8737E9CC8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45D09D-3593-D9AF-5927-A3FCBD3B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23">
            <a:extLst>
              <a:ext uri="{FF2B5EF4-FFF2-40B4-BE49-F238E27FC236}">
                <a16:creationId xmlns:a16="http://schemas.microsoft.com/office/drawing/2014/main" id="{AADEE3C0-D359-5272-28DD-7766558FD1E6}"/>
              </a:ext>
            </a:extLst>
          </p:cNvPr>
          <p:cNvSpPr txBox="1">
            <a:spLocks/>
          </p:cNvSpPr>
          <p:nvPr/>
        </p:nvSpPr>
        <p:spPr>
          <a:xfrm>
            <a:off x="3943184" y="63589"/>
            <a:ext cx="8174603" cy="11927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182880" rIns="0" bIns="0" anchor="t">
            <a:normAutofit fontScale="6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As of July 31, 2025</a:t>
            </a:r>
            <a:br>
              <a:rPr lang="en-US" sz="24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b="1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Efficiency</a:t>
            </a:r>
            <a:endParaRPr lang="en-US" sz="4500" b="1" i="1" kern="0" dirty="0">
              <a:solidFill>
                <a:schemeClr val="bg1"/>
              </a:solidFill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7470C6A0-E7D9-4182-25F1-E36177E49E84}"/>
              </a:ext>
            </a:extLst>
          </p:cNvPr>
          <p:cNvSpPr/>
          <p:nvPr/>
        </p:nvSpPr>
        <p:spPr>
          <a:xfrm>
            <a:off x="157003" y="1406840"/>
            <a:ext cx="5655399" cy="5248718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AA182C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8008502-C314-E003-BDF8-F1D94B704E21}"/>
              </a:ext>
            </a:extLst>
          </p:cNvPr>
          <p:cNvSpPr/>
          <p:nvPr/>
        </p:nvSpPr>
        <p:spPr>
          <a:xfrm>
            <a:off x="6139734" y="1406840"/>
            <a:ext cx="5655398" cy="5248718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AA182C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A6CD29DF-D878-0794-7DBA-C2533F11CECC}"/>
              </a:ext>
            </a:extLst>
          </p:cNvPr>
          <p:cNvSpPr txBox="1">
            <a:spLocks/>
          </p:cNvSpPr>
          <p:nvPr/>
        </p:nvSpPr>
        <p:spPr>
          <a:xfrm>
            <a:off x="350246" y="1502121"/>
            <a:ext cx="5268909" cy="9945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Tax Revenue to Total Revenue Ratio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efficient is HCDE at leveraging local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taxes? (Current)</a:t>
            </a:r>
          </a:p>
        </p:txBody>
      </p:sp>
      <p:sp>
        <p:nvSpPr>
          <p:cNvPr id="7" name="Content Placeholder 25">
            <a:extLst>
              <a:ext uri="{FF2B5EF4-FFF2-40B4-BE49-F238E27FC236}">
                <a16:creationId xmlns:a16="http://schemas.microsoft.com/office/drawing/2014/main" id="{E2F16CDB-830F-683F-2FE7-CD3906E79E48}"/>
              </a:ext>
            </a:extLst>
          </p:cNvPr>
          <p:cNvSpPr txBox="1">
            <a:spLocks/>
          </p:cNvSpPr>
          <p:nvPr/>
        </p:nvSpPr>
        <p:spPr>
          <a:xfrm>
            <a:off x="259400" y="2732472"/>
            <a:ext cx="5512277" cy="2737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Current Tax Revenue	         </a:t>
            </a:r>
            <a:r>
              <a:rPr lang="en-US" sz="20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$30,912,946 </a:t>
            </a:r>
            <a:r>
              <a:rPr lang="en-US" sz="2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		</a:t>
            </a:r>
            <a:r>
              <a:rPr lang="en-US" sz="22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$ 120,744,802</a:t>
            </a:r>
          </a:p>
          <a:p>
            <a:endParaRPr lang="en-US" sz="2400" kern="0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8" name="Bevel 12">
            <a:extLst>
              <a:ext uri="{FF2B5EF4-FFF2-40B4-BE49-F238E27FC236}">
                <a16:creationId xmlns:a16="http://schemas.microsoft.com/office/drawing/2014/main" id="{930BA0CA-C49D-EBF4-AC6D-F43FE31EEB37}"/>
              </a:ext>
            </a:extLst>
          </p:cNvPr>
          <p:cNvSpPr/>
          <p:nvPr/>
        </p:nvSpPr>
        <p:spPr>
          <a:xfrm>
            <a:off x="495787" y="565791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 FY25</a:t>
            </a:r>
          </a:p>
        </p:txBody>
      </p:sp>
      <p:sp>
        <p:nvSpPr>
          <p:cNvPr id="10" name="Bevel 12">
            <a:extLst>
              <a:ext uri="{FF2B5EF4-FFF2-40B4-BE49-F238E27FC236}">
                <a16:creationId xmlns:a16="http://schemas.microsoft.com/office/drawing/2014/main" id="{FF4F0C36-362A-5C1C-7410-63F7D02F75F7}"/>
              </a:ext>
            </a:extLst>
          </p:cNvPr>
          <p:cNvSpPr/>
          <p:nvPr/>
        </p:nvSpPr>
        <p:spPr>
          <a:xfrm>
            <a:off x="3217705" y="565791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 FY24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3784CD4-A72B-32A8-06EB-DB9108450DD4}"/>
              </a:ext>
            </a:extLst>
          </p:cNvPr>
          <p:cNvSpPr/>
          <p:nvPr/>
        </p:nvSpPr>
        <p:spPr>
          <a:xfrm>
            <a:off x="495787" y="6254076"/>
            <a:ext cx="1515893" cy="3296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20%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EE2CD1-8498-E77E-78D0-323A7A08CABF}"/>
              </a:ext>
            </a:extLst>
          </p:cNvPr>
          <p:cNvSpPr/>
          <p:nvPr/>
        </p:nvSpPr>
        <p:spPr>
          <a:xfrm>
            <a:off x="2547037" y="6229162"/>
            <a:ext cx="26446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2 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2207DE9C-4228-C706-8F36-C2587CE939B6}"/>
              </a:ext>
            </a:extLst>
          </p:cNvPr>
          <p:cNvSpPr txBox="1">
            <a:spLocks/>
          </p:cNvSpPr>
          <p:nvPr/>
        </p:nvSpPr>
        <p:spPr>
          <a:xfrm>
            <a:off x="6354002" y="1502121"/>
            <a:ext cx="5254902" cy="10786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to Tax Ratio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dependency on indirect cost from grants?</a:t>
            </a:r>
          </a:p>
        </p:txBody>
      </p:sp>
      <p:sp>
        <p:nvSpPr>
          <p:cNvPr id="14" name="Content Placeholder 27">
            <a:extLst>
              <a:ext uri="{FF2B5EF4-FFF2-40B4-BE49-F238E27FC236}">
                <a16:creationId xmlns:a16="http://schemas.microsoft.com/office/drawing/2014/main" id="{8EC89DDB-CC26-7F8F-BB47-DCFFF3FA1358}"/>
              </a:ext>
            </a:extLst>
          </p:cNvPr>
          <p:cNvSpPr txBox="1">
            <a:spLocks/>
          </p:cNvSpPr>
          <p:nvPr/>
        </p:nvSpPr>
        <p:spPr>
          <a:xfrm>
            <a:off x="6151186" y="2694839"/>
            <a:ext cx="5584939" cy="28125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4F49EB-80C3-E731-EF5D-C85F45D24505}"/>
              </a:ext>
            </a:extLst>
          </p:cNvPr>
          <p:cNvSpPr txBox="1"/>
          <p:nvPr/>
        </p:nvSpPr>
        <p:spPr>
          <a:xfrm>
            <a:off x="6151186" y="2842049"/>
            <a:ext cx="5527795" cy="769441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sz="2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General Fund	  </a:t>
            </a:r>
            <a:r>
              <a:rPr lang="en-US" sz="22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$2,004,275</a:t>
            </a:r>
          </a:p>
          <a:p>
            <a:pPr lvl="0">
              <a:defRPr/>
            </a:pPr>
            <a:endParaRPr lang="en-US" sz="22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6" name="Bevel 12">
            <a:extLst>
              <a:ext uri="{FF2B5EF4-FFF2-40B4-BE49-F238E27FC236}">
                <a16:creationId xmlns:a16="http://schemas.microsoft.com/office/drawing/2014/main" id="{3DDAB45F-F2CE-5D08-6EA3-B44A529EFF19}"/>
              </a:ext>
            </a:extLst>
          </p:cNvPr>
          <p:cNvSpPr/>
          <p:nvPr/>
        </p:nvSpPr>
        <p:spPr>
          <a:xfrm>
            <a:off x="6530747" y="565791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2.9% FY25</a:t>
            </a:r>
          </a:p>
        </p:txBody>
      </p:sp>
      <p:sp>
        <p:nvSpPr>
          <p:cNvPr id="17" name="Bevel 12">
            <a:extLst>
              <a:ext uri="{FF2B5EF4-FFF2-40B4-BE49-F238E27FC236}">
                <a16:creationId xmlns:a16="http://schemas.microsoft.com/office/drawing/2014/main" id="{11CA0E21-523B-EAFA-D6A8-5A3D0BC2B117}"/>
              </a:ext>
            </a:extLst>
          </p:cNvPr>
          <p:cNvSpPr/>
          <p:nvPr/>
        </p:nvSpPr>
        <p:spPr>
          <a:xfrm>
            <a:off x="9452776" y="564524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2.7% FY24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F092196-F266-C82A-C34A-2B0E1B8FDC0E}"/>
              </a:ext>
            </a:extLst>
          </p:cNvPr>
          <p:cNvSpPr/>
          <p:nvPr/>
        </p:nvSpPr>
        <p:spPr>
          <a:xfrm>
            <a:off x="6483372" y="6254075"/>
            <a:ext cx="1973946" cy="3296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3.6%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E409EA-44A1-5C28-F248-2B78016F8956}"/>
              </a:ext>
            </a:extLst>
          </p:cNvPr>
          <p:cNvSpPr/>
          <p:nvPr/>
        </p:nvSpPr>
        <p:spPr>
          <a:xfrm>
            <a:off x="9150518" y="6229161"/>
            <a:ext cx="26446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3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48124F-621A-D18E-219C-65880A160E36}"/>
              </a:ext>
            </a:extLst>
          </p:cNvPr>
          <p:cNvCxnSpPr>
            <a:cxnSpLocks/>
          </p:cNvCxnSpPr>
          <p:nvPr/>
        </p:nvCxnSpPr>
        <p:spPr>
          <a:xfrm>
            <a:off x="6208330" y="3294842"/>
            <a:ext cx="5321061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8F64684-BCB3-E136-2D14-F0171F1AD57C}"/>
              </a:ext>
            </a:extLst>
          </p:cNvPr>
          <p:cNvCxnSpPr>
            <a:cxnSpLocks/>
          </p:cNvCxnSpPr>
          <p:nvPr/>
        </p:nvCxnSpPr>
        <p:spPr>
          <a:xfrm>
            <a:off x="298094" y="3104342"/>
            <a:ext cx="5321061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878D4E6-3475-6E41-6213-17A25ABB663C}"/>
              </a:ext>
            </a:extLst>
          </p:cNvPr>
          <p:cNvSpPr txBox="1"/>
          <p:nvPr/>
        </p:nvSpPr>
        <p:spPr>
          <a:xfrm>
            <a:off x="405651" y="4101109"/>
            <a:ext cx="4932252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     &lt;20% of revenue 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20% to 30%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Over &gt;30%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349AD7-FD52-F892-49BF-38BED499D0AC}"/>
              </a:ext>
            </a:extLst>
          </p:cNvPr>
          <p:cNvSpPr txBox="1"/>
          <p:nvPr/>
        </p:nvSpPr>
        <p:spPr>
          <a:xfrm>
            <a:off x="6151186" y="3364923"/>
            <a:ext cx="701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$68,873,519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F4E07B-147F-1683-710B-89F84D0017B3}"/>
              </a:ext>
            </a:extLst>
          </p:cNvPr>
          <p:cNvSpPr txBox="1"/>
          <p:nvPr/>
        </p:nvSpPr>
        <p:spPr>
          <a:xfrm>
            <a:off x="6208330" y="3982720"/>
            <a:ext cx="68219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       &gt;5% 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9498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EFD30-9605-A6DE-064D-F364767BD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DACD15-E772-B738-9096-71C287CA4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3">
            <a:extLst>
              <a:ext uri="{FF2B5EF4-FFF2-40B4-BE49-F238E27FC236}">
                <a16:creationId xmlns:a16="http://schemas.microsoft.com/office/drawing/2014/main" id="{00C38C9D-8738-F4A1-E853-B05E51F4D60C}"/>
              </a:ext>
            </a:extLst>
          </p:cNvPr>
          <p:cNvSpPr txBox="1">
            <a:spLocks/>
          </p:cNvSpPr>
          <p:nvPr/>
        </p:nvSpPr>
        <p:spPr>
          <a:xfrm>
            <a:off x="3943184" y="63589"/>
            <a:ext cx="8174603" cy="11927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182880" rIns="0" bIns="0" anchor="t">
            <a:normAutofit fontScale="6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As of July 31, 2025</a:t>
            </a:r>
            <a:br>
              <a:rPr lang="en-US" sz="24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b="1" i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Revenue Growth</a:t>
            </a:r>
            <a:endParaRPr lang="en-US" sz="4500" b="1" i="1" kern="0" dirty="0">
              <a:solidFill>
                <a:schemeClr val="bg1"/>
              </a:solidFill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8C157ED8-8737-5C59-D625-A81769144194}"/>
              </a:ext>
            </a:extLst>
          </p:cNvPr>
          <p:cNvSpPr/>
          <p:nvPr/>
        </p:nvSpPr>
        <p:spPr>
          <a:xfrm>
            <a:off x="157003" y="1406840"/>
            <a:ext cx="5655399" cy="5248718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AA182C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D0E916D-4307-8713-67FC-2BF57A81518D}"/>
              </a:ext>
            </a:extLst>
          </p:cNvPr>
          <p:cNvSpPr/>
          <p:nvPr/>
        </p:nvSpPr>
        <p:spPr>
          <a:xfrm>
            <a:off x="6139734" y="1406840"/>
            <a:ext cx="5655398" cy="5248718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AA182C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705F2785-12FD-D6C9-AB4F-86898106A9A3}"/>
              </a:ext>
            </a:extLst>
          </p:cNvPr>
          <p:cNvSpPr txBox="1">
            <a:spLocks/>
          </p:cNvSpPr>
          <p:nvPr/>
        </p:nvSpPr>
        <p:spPr>
          <a:xfrm>
            <a:off x="350246" y="1559743"/>
            <a:ext cx="5268909" cy="9945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Ratio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are revenues spread across all Funds?</a:t>
            </a:r>
          </a:p>
        </p:txBody>
      </p:sp>
      <p:sp>
        <p:nvSpPr>
          <p:cNvPr id="7" name="Content Placeholder 25">
            <a:extLst>
              <a:ext uri="{FF2B5EF4-FFF2-40B4-BE49-F238E27FC236}">
                <a16:creationId xmlns:a16="http://schemas.microsoft.com/office/drawing/2014/main" id="{6BABB45D-3C86-2761-A494-7228FC7AAB1E}"/>
              </a:ext>
            </a:extLst>
          </p:cNvPr>
          <p:cNvSpPr txBox="1">
            <a:spLocks/>
          </p:cNvSpPr>
          <p:nvPr/>
        </p:nvSpPr>
        <p:spPr>
          <a:xfrm>
            <a:off x="228563" y="2770105"/>
            <a:ext cx="5512277" cy="2737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Fee for Service Revenues (G/F) </a:t>
            </a:r>
            <a:r>
              <a:rPr lang="en-US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$22,830,311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Total Revenues                        </a:t>
            </a:r>
            <a:r>
              <a:rPr lang="en-US" sz="20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$120,744,802</a:t>
            </a:r>
            <a:endParaRPr lang="en-US" sz="22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2400" kern="0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Adobe Devanagari" panose="02040503050201020203" pitchFamily="18" charset="0"/>
            </a:endParaRPr>
          </a:p>
          <a:p>
            <a:endParaRPr lang="en-US" sz="2400" kern="0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Adobe Devanagari" panose="02040503050201020203" pitchFamily="18" charset="0"/>
            </a:endParaRPr>
          </a:p>
          <a:p>
            <a:endParaRPr lang="en-US" sz="2400" kern="0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8" name="Bevel 12">
            <a:extLst>
              <a:ext uri="{FF2B5EF4-FFF2-40B4-BE49-F238E27FC236}">
                <a16:creationId xmlns:a16="http://schemas.microsoft.com/office/drawing/2014/main" id="{6DDCB063-65BA-EE72-22EF-78BCC2B27C73}"/>
              </a:ext>
            </a:extLst>
          </p:cNvPr>
          <p:cNvSpPr/>
          <p:nvPr/>
        </p:nvSpPr>
        <p:spPr>
          <a:xfrm>
            <a:off x="495787" y="565791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 FY25</a:t>
            </a:r>
          </a:p>
        </p:txBody>
      </p:sp>
      <p:sp>
        <p:nvSpPr>
          <p:cNvPr id="10" name="Bevel 12">
            <a:extLst>
              <a:ext uri="{FF2B5EF4-FFF2-40B4-BE49-F238E27FC236}">
                <a16:creationId xmlns:a16="http://schemas.microsoft.com/office/drawing/2014/main" id="{EC493A66-E28A-5EDB-E919-4F5DB9AF992A}"/>
              </a:ext>
            </a:extLst>
          </p:cNvPr>
          <p:cNvSpPr/>
          <p:nvPr/>
        </p:nvSpPr>
        <p:spPr>
          <a:xfrm>
            <a:off x="3217705" y="565791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 FY24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1B7D8F7-1481-DEC1-6B12-9DC97988C1C5}"/>
              </a:ext>
            </a:extLst>
          </p:cNvPr>
          <p:cNvSpPr/>
          <p:nvPr/>
        </p:nvSpPr>
        <p:spPr>
          <a:xfrm>
            <a:off x="495787" y="6254076"/>
            <a:ext cx="1515893" cy="3296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39%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A3D979-D67B-9265-5417-9C0C27450297}"/>
              </a:ext>
            </a:extLst>
          </p:cNvPr>
          <p:cNvSpPr/>
          <p:nvPr/>
        </p:nvSpPr>
        <p:spPr>
          <a:xfrm>
            <a:off x="2547037" y="6229162"/>
            <a:ext cx="26446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14 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85EFB576-0711-0CEB-2353-407030969D29}"/>
              </a:ext>
            </a:extLst>
          </p:cNvPr>
          <p:cNvSpPr txBox="1">
            <a:spLocks/>
          </p:cNvSpPr>
          <p:nvPr/>
        </p:nvSpPr>
        <p:spPr>
          <a:xfrm>
            <a:off x="6354002" y="1502121"/>
            <a:ext cx="5254902" cy="10786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Growth Ratio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market growth for fee on services?</a:t>
            </a:r>
          </a:p>
        </p:txBody>
      </p:sp>
      <p:sp>
        <p:nvSpPr>
          <p:cNvPr id="14" name="Content Placeholder 27">
            <a:extLst>
              <a:ext uri="{FF2B5EF4-FFF2-40B4-BE49-F238E27FC236}">
                <a16:creationId xmlns:a16="http://schemas.microsoft.com/office/drawing/2014/main" id="{B49C4803-CEB3-99AB-C7B4-F9B806A32DC5}"/>
              </a:ext>
            </a:extLst>
          </p:cNvPr>
          <p:cNvSpPr txBox="1">
            <a:spLocks/>
          </p:cNvSpPr>
          <p:nvPr/>
        </p:nvSpPr>
        <p:spPr>
          <a:xfrm>
            <a:off x="6151186" y="2694839"/>
            <a:ext cx="5584939" cy="28125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9136C6-DE0C-3CEF-73E3-93FD35775C67}"/>
              </a:ext>
            </a:extLst>
          </p:cNvPr>
          <p:cNvSpPr txBox="1"/>
          <p:nvPr/>
        </p:nvSpPr>
        <p:spPr>
          <a:xfrm>
            <a:off x="6208330" y="2731331"/>
            <a:ext cx="5527795" cy="1384995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Current Year Less Fee for Services Last Year                                             </a:t>
            </a:r>
            <a:r>
              <a:rPr lang="en-US" sz="1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$22,830,311-25,435,227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</a:t>
            </a:r>
          </a:p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Fees for Service Last Year                </a:t>
            </a:r>
            <a:r>
              <a:rPr lang="en-US" sz="1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$25,435,227</a:t>
            </a:r>
          </a:p>
          <a:p>
            <a:pPr lvl="0">
              <a:defRPr/>
            </a:pPr>
            <a:endParaRPr lang="en-US" sz="20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6" name="Bevel 12">
            <a:extLst>
              <a:ext uri="{FF2B5EF4-FFF2-40B4-BE49-F238E27FC236}">
                <a16:creationId xmlns:a16="http://schemas.microsoft.com/office/drawing/2014/main" id="{661EE5B7-238D-EC97-B3D9-ACD62C22D750}"/>
              </a:ext>
            </a:extLst>
          </p:cNvPr>
          <p:cNvSpPr/>
          <p:nvPr/>
        </p:nvSpPr>
        <p:spPr>
          <a:xfrm>
            <a:off x="6530747" y="565791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-10% FY25</a:t>
            </a:r>
          </a:p>
        </p:txBody>
      </p:sp>
      <p:sp>
        <p:nvSpPr>
          <p:cNvPr id="17" name="Bevel 12">
            <a:extLst>
              <a:ext uri="{FF2B5EF4-FFF2-40B4-BE49-F238E27FC236}">
                <a16:creationId xmlns:a16="http://schemas.microsoft.com/office/drawing/2014/main" id="{2B1CBD40-4000-4658-A003-9E951062DA40}"/>
              </a:ext>
            </a:extLst>
          </p:cNvPr>
          <p:cNvSpPr/>
          <p:nvPr/>
        </p:nvSpPr>
        <p:spPr>
          <a:xfrm>
            <a:off x="9452776" y="564524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 FY24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AD20015-54F3-547D-6A41-E905ABFBB61D}"/>
              </a:ext>
            </a:extLst>
          </p:cNvPr>
          <p:cNvSpPr/>
          <p:nvPr/>
        </p:nvSpPr>
        <p:spPr>
          <a:xfrm>
            <a:off x="6483372" y="6254075"/>
            <a:ext cx="1973946" cy="3296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17%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144B44-8373-3884-93C6-792CB86DD1D9}"/>
              </a:ext>
            </a:extLst>
          </p:cNvPr>
          <p:cNvSpPr/>
          <p:nvPr/>
        </p:nvSpPr>
        <p:spPr>
          <a:xfrm>
            <a:off x="9150518" y="6229161"/>
            <a:ext cx="26446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14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30F678-F9DF-BB5F-437E-022E2F8470B8}"/>
              </a:ext>
            </a:extLst>
          </p:cNvPr>
          <p:cNvCxnSpPr>
            <a:cxnSpLocks/>
          </p:cNvCxnSpPr>
          <p:nvPr/>
        </p:nvCxnSpPr>
        <p:spPr>
          <a:xfrm>
            <a:off x="6208330" y="3294842"/>
            <a:ext cx="5321061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D0DF5ED-022C-B27B-0CD4-F0714E32D597}"/>
              </a:ext>
            </a:extLst>
          </p:cNvPr>
          <p:cNvCxnSpPr>
            <a:cxnSpLocks/>
          </p:cNvCxnSpPr>
          <p:nvPr/>
        </p:nvCxnSpPr>
        <p:spPr>
          <a:xfrm>
            <a:off x="298094" y="3142442"/>
            <a:ext cx="5321061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71D6B3A-55B0-D19E-1376-5F44EE569999}"/>
              </a:ext>
            </a:extLst>
          </p:cNvPr>
          <p:cNvSpPr txBox="1"/>
          <p:nvPr/>
        </p:nvSpPr>
        <p:spPr>
          <a:xfrm>
            <a:off x="228563" y="4343164"/>
            <a:ext cx="533894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	  &gt;30% of annual revenue Benchmark:	  10% to 29%</a:t>
            </a:r>
          </a:p>
          <a:p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Under 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097A45-F80B-0C94-B6B2-FEE3984FF03D}"/>
              </a:ext>
            </a:extLst>
          </p:cNvPr>
          <p:cNvSpPr txBox="1"/>
          <p:nvPr/>
        </p:nvSpPr>
        <p:spPr>
          <a:xfrm>
            <a:off x="6208330" y="4237717"/>
            <a:ext cx="53031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       &gt;3% of + growth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0% to 3%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0%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1962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FFF111-7EBF-CA71-D3FB-16D9C9BB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380857-5ABB-48B6-C42D-F303A1FA9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904" y="222111"/>
            <a:ext cx="6987881" cy="579999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0F645C1-E47C-8830-D19B-C63F73276677}"/>
              </a:ext>
            </a:extLst>
          </p:cNvPr>
          <p:cNvSpPr txBox="1">
            <a:spLocks/>
          </p:cNvSpPr>
          <p:nvPr/>
        </p:nvSpPr>
        <p:spPr>
          <a:xfrm>
            <a:off x="8306461" y="222111"/>
            <a:ext cx="3497612" cy="2815796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36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FY 2024-2025 </a:t>
            </a:r>
            <a:br>
              <a:rPr lang="en-US" sz="36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Fund Balance</a:t>
            </a:r>
            <a:br>
              <a:rPr lang="en-US" sz="36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</a:t>
            </a:r>
            <a:br>
              <a:rPr lang="en-US" sz="36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Activity</a:t>
            </a:r>
            <a:endParaRPr lang="en-US" sz="36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7D66550-1031-2EE9-9B2B-C6D1811F6F6B}"/>
              </a:ext>
            </a:extLst>
          </p:cNvPr>
          <p:cNvSpPr txBox="1">
            <a:spLocks/>
          </p:cNvSpPr>
          <p:nvPr/>
        </p:nvSpPr>
        <p:spPr>
          <a:xfrm>
            <a:off x="8121733" y="3537745"/>
            <a:ext cx="3820885" cy="2161091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r>
              <a:rPr lang="en-US" sz="15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</a:p>
          <a:p>
            <a:endParaRPr lang="en-US" sz="15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5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5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5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5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5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5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Previous BAs</a:t>
            </a:r>
          </a:p>
          <a:p>
            <a:endParaRPr lang="en-US" sz="105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fontAlgn="t"/>
            <a:r>
              <a:rPr lang="en-US" sz="1050" dirty="0"/>
              <a:t>Leadership Academy in Crosby                                $350,000 </a:t>
            </a:r>
          </a:p>
          <a:p>
            <a:pPr fontAlgn="t"/>
            <a:r>
              <a:rPr lang="en-US" sz="1050" dirty="0"/>
              <a:t>Prairie view Grant match             	        $41,000 </a:t>
            </a:r>
          </a:p>
          <a:p>
            <a:pPr fontAlgn="t"/>
            <a:r>
              <a:rPr lang="en-US" sz="1050" dirty="0"/>
              <a:t>Facilities			      $230,000 </a:t>
            </a:r>
          </a:p>
          <a:p>
            <a:pPr fontAlgn="t"/>
            <a:r>
              <a:rPr lang="en-US" sz="1050" dirty="0"/>
              <a:t>Tax			   $1,000,000 </a:t>
            </a:r>
          </a:p>
          <a:p>
            <a:pPr fontAlgn="t"/>
            <a:r>
              <a:rPr lang="en-US" sz="1050" dirty="0"/>
              <a:t>New NPO HVAC System               	   $1,789,450 </a:t>
            </a:r>
          </a:p>
          <a:p>
            <a:pPr fontAlgn="t"/>
            <a:r>
              <a:rPr lang="en-US" sz="1050" dirty="0"/>
              <a:t>AB EAST                                         	   $1,700,000 </a:t>
            </a:r>
          </a:p>
          <a:p>
            <a:pPr fontAlgn="t"/>
            <a:r>
              <a:rPr lang="en-US" sz="1050" dirty="0"/>
              <a:t>AB WEST 			      $285,000 </a:t>
            </a:r>
          </a:p>
          <a:p>
            <a:endParaRPr lang="en-US" sz="15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36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36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36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6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5813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93EA25-B3DF-D8F7-2CED-0D9C5F133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1B8BC07-E106-3557-CA45-B66D2A6E226B}"/>
              </a:ext>
            </a:extLst>
          </p:cNvPr>
          <p:cNvSpPr txBox="1"/>
          <p:nvPr/>
        </p:nvSpPr>
        <p:spPr>
          <a:xfrm>
            <a:off x="634756" y="-106838"/>
            <a:ext cx="10661317" cy="2096087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3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20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marL="12700" algn="ctr">
              <a:lnSpc>
                <a:spcPct val="100000"/>
              </a:lnSpc>
            </a:pPr>
            <a:r>
              <a:rPr lang="en-US" sz="20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</a:p>
          <a:p>
            <a:pPr marL="12700" algn="ctr">
              <a:lnSpc>
                <a:spcPct val="100000"/>
              </a:lnSpc>
              <a:spcBef>
                <a:spcPts val="545"/>
              </a:spcBef>
            </a:pPr>
            <a:r>
              <a:rPr lang="en-US" sz="3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REVENUES (INFLOWS)</a:t>
            </a:r>
          </a:p>
          <a:p>
            <a:pPr marL="12700" algn="ctr"/>
            <a:r>
              <a:rPr lang="en-US" sz="20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July 31, 2025</a:t>
            </a:r>
            <a:endParaRPr sz="20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488B30-4CA4-1EC0-D91A-76BC77AD3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226" y="1989249"/>
            <a:ext cx="9471247" cy="4301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8436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208CE-E500-743B-FE04-9622A9DF3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CEF2C2-CC48-BC77-FDC0-8DC9900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23A6AA3-94F3-73DD-465C-3F548310454A}"/>
              </a:ext>
            </a:extLst>
          </p:cNvPr>
          <p:cNvSpPr txBox="1"/>
          <p:nvPr/>
        </p:nvSpPr>
        <p:spPr>
          <a:xfrm>
            <a:off x="634756" y="-106838"/>
            <a:ext cx="10661317" cy="2088392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3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20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marL="12700" algn="ctr">
              <a:lnSpc>
                <a:spcPct val="100000"/>
              </a:lnSpc>
            </a:pPr>
            <a:r>
              <a:rPr lang="en-US" sz="20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Expenditures (OUTFLOWS)</a:t>
            </a:r>
          </a:p>
          <a:p>
            <a:pPr marL="12700" algn="ctr"/>
            <a:r>
              <a:rPr lang="en-US" sz="20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July 31, 2025</a:t>
            </a:r>
            <a:endParaRPr sz="20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A3591B-0B77-7FF5-704B-7473CE05E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945" y="1981554"/>
            <a:ext cx="9845964" cy="43088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044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66197-6D34-ED45-A6AF-F8802B6F3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676A1A-BC85-88A5-8B56-E5FE26937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9E1E985-6E8A-0E30-D8C8-3BA10CF38EDF}"/>
              </a:ext>
            </a:extLst>
          </p:cNvPr>
          <p:cNvSpPr txBox="1"/>
          <p:nvPr/>
        </p:nvSpPr>
        <p:spPr>
          <a:xfrm>
            <a:off x="639417" y="-97601"/>
            <a:ext cx="10661317" cy="1108637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algn="ctr"/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FY 2024-25 Donations Report</a:t>
            </a:r>
            <a:b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All Funds as of July 31,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485406-9469-3B4A-3E3F-8473CCC8E7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" r="488"/>
          <a:stretch/>
        </p:blipFill>
        <p:spPr>
          <a:xfrm>
            <a:off x="1808755" y="1247459"/>
            <a:ext cx="8157281" cy="54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43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25A86-FD3C-D41B-D0DD-D0CCF67EC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ADF96B-8672-CB36-0A37-F32068ACA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E316888-6251-559A-AFD0-2CD4C87204C4}"/>
              </a:ext>
            </a:extLst>
          </p:cNvPr>
          <p:cNvSpPr txBox="1"/>
          <p:nvPr/>
        </p:nvSpPr>
        <p:spPr>
          <a:xfrm>
            <a:off x="639417" y="-97601"/>
            <a:ext cx="10661317" cy="1108637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algn="ctr"/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FY 2024-25 Donations Report</a:t>
            </a:r>
            <a:b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All Funds as of July 31,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0FFFCA-69D3-7090-7CF9-42732E4EA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707" y="1003384"/>
            <a:ext cx="11428947" cy="51849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0525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06A30-45D4-9008-D0EA-DE724FC10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CBEF00-E7E1-9FD4-0A23-A75B4E3B8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A51D7F8-92F9-98F1-BA6C-6C74415F7C99}"/>
              </a:ext>
            </a:extLst>
          </p:cNvPr>
          <p:cNvSpPr txBox="1"/>
          <p:nvPr/>
        </p:nvSpPr>
        <p:spPr>
          <a:xfrm>
            <a:off x="639417" y="-97601"/>
            <a:ext cx="10661317" cy="1108637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algn="ctr"/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FY 2024-25 Donations Report</a:t>
            </a:r>
            <a:b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All Funds as of July 31,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E83A98-3CF4-B0B4-3CEC-5F8E8158D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" y="1011035"/>
            <a:ext cx="11820698" cy="5279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802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F1674-001C-2D21-B767-3EF66538D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25EA9-20A1-2796-5767-E60589BE4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634" y="597529"/>
            <a:ext cx="8021699" cy="2649379"/>
          </a:xfrm>
        </p:spPr>
        <p:txBody>
          <a:bodyPr>
            <a:noAutofit/>
          </a:bodyPr>
          <a:lstStyle/>
          <a:p>
            <a:pPr marL="12700" marR="5080" algn="ctr">
              <a:lnSpc>
                <a:spcPts val="12450"/>
              </a:lnSpc>
              <a:spcBef>
                <a:spcPts val="540"/>
              </a:spcBef>
            </a:pPr>
            <a:r>
              <a:rPr lang="en-US" sz="4400" spc="-60" dirty="0"/>
              <a:t>Highlights of Interim Financial Report (unaudited)</a:t>
            </a: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C03D3-9177-DD3F-74DA-87663AD41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099979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Roboto"/>
                <a:cs typeface="Roboto"/>
              </a:rPr>
              <a:t>July 31, 2025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object 4" descr="Two people looking at computer monitor">
            <a:extLst>
              <a:ext uri="{FF2B5EF4-FFF2-40B4-BE49-F238E27FC236}">
                <a16:creationId xmlns:a16="http://schemas.microsoft.com/office/drawing/2014/main" id="{621E6A20-7D46-1264-0BFB-A1DD62A7834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3" r="20865"/>
          <a:stretch/>
        </p:blipFill>
        <p:spPr>
          <a:xfrm>
            <a:off x="7974985" y="1548518"/>
            <a:ext cx="4054381" cy="3760963"/>
          </a:xfrm>
          <a:prstGeom prst="ellipse">
            <a:avLst/>
          </a:prstGeom>
          <a:ln w="63500" cap="rnd">
            <a:solidFill>
              <a:srgbClr val="003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5548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302092-0026-74C2-9160-EADB83ABA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BCD7D0-3788-B6F9-575E-16F0F7ECE1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9562"/>
            <a:ext cx="10515600" cy="13255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INTERIM FINANCIAL REPORT (unaudited) </a:t>
            </a:r>
            <a:br>
              <a:rPr lang="en-US" dirty="0"/>
            </a:br>
            <a:r>
              <a:rPr lang="en-US" dirty="0"/>
              <a:t>TAX COLLECTIONS COMPARATIVE ANALYSIS </a:t>
            </a:r>
            <a:br>
              <a:rPr lang="en-US" dirty="0"/>
            </a:br>
            <a:r>
              <a:rPr lang="en-US" dirty="0"/>
              <a:t>Fiscal Year-To-Date as of July 31,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7D50C5-C785-4C14-6292-F2E6DEF78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200" y="1395125"/>
            <a:ext cx="11785600" cy="441498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CC3D00-5551-0D19-20CC-BABE5CC37547}"/>
              </a:ext>
            </a:extLst>
          </p:cNvPr>
          <p:cNvSpPr/>
          <p:nvPr/>
        </p:nvSpPr>
        <p:spPr>
          <a:xfrm>
            <a:off x="10595560" y="1634521"/>
            <a:ext cx="1208513" cy="48984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$655 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03FF04-9F48-7AE1-A293-67A5B8706AAE}"/>
              </a:ext>
            </a:extLst>
          </p:cNvPr>
          <p:cNvSpPr txBox="1"/>
          <p:nvPr/>
        </p:nvSpPr>
        <p:spPr>
          <a:xfrm>
            <a:off x="769997" y="6027003"/>
            <a:ext cx="4624039" cy="830997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>
                <a:solidFill>
                  <a:schemeClr val="bg1"/>
                </a:solidFill>
                <a:cs typeface="Arial" charset="0"/>
              </a:rPr>
              <a:t>See Tax Calculator at: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>
                <a:solidFill>
                  <a:schemeClr val="bg1"/>
                </a:solidFill>
                <a:cs typeface="Arial" charset="0"/>
              </a:rPr>
              <a:t>https://hcde-texas.org/transparency/tax-rate/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u="sng" dirty="0">
              <a:solidFill>
                <a:srgbClr val="BAFAA0"/>
              </a:solidFill>
              <a:latin typeface="Abadi Extra Light" panose="020B0204020104020204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1463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308255-4ADF-3B5A-9078-1FB2E9DB1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BE444-C1FB-AFB5-6866-90D19A819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222" y="257318"/>
            <a:ext cx="7140003" cy="60331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9F2D03-2824-2DD4-EFF9-20248E5C6F30}"/>
              </a:ext>
            </a:extLst>
          </p:cNvPr>
          <p:cNvSpPr txBox="1"/>
          <p:nvPr/>
        </p:nvSpPr>
        <p:spPr>
          <a:xfrm>
            <a:off x="50545" y="1314163"/>
            <a:ext cx="46736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Preliminary   Values  $689 Billion</a:t>
            </a:r>
          </a:p>
          <a:p>
            <a:endParaRPr lang="en-US" sz="3600" dirty="0"/>
          </a:p>
          <a:p>
            <a:r>
              <a:rPr lang="en-US" sz="3600" dirty="0"/>
              <a:t>Projected in Budget  $688 Billion </a:t>
            </a:r>
          </a:p>
          <a:p>
            <a:endParaRPr lang="en-US" sz="3600" dirty="0"/>
          </a:p>
          <a:p>
            <a:r>
              <a:rPr lang="en-US" sz="3600" dirty="0"/>
              <a:t>Aug 25</a:t>
            </a:r>
            <a:r>
              <a:rPr lang="en-US" sz="3600" baseline="30000" dirty="0"/>
              <a:t>th</a:t>
            </a:r>
            <a:r>
              <a:rPr lang="en-US" sz="3600" dirty="0"/>
              <a:t> will receive the final certified values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3120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BD3B9-9A13-278B-5ECF-0EEFF4853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309" y="97271"/>
            <a:ext cx="10515600" cy="1278948"/>
          </a:xfrm>
        </p:spPr>
        <p:txBody>
          <a:bodyPr>
            <a:normAutofit/>
          </a:bodyPr>
          <a:lstStyle/>
          <a:p>
            <a:pPr algn="ctr"/>
            <a:r>
              <a:rPr lang="en-US" sz="2200" dirty="0"/>
              <a:t>INTERIM FINANCIAL REPORT (unaudited) TAX COLLECTIONS </a:t>
            </a:r>
            <a:br>
              <a:rPr lang="en-US" sz="2200" dirty="0"/>
            </a:br>
            <a:r>
              <a:rPr lang="en-US" sz="2200" dirty="0"/>
              <a:t>Fiscal Year-To-Date as of July 31, 2025 </a:t>
            </a:r>
            <a:br>
              <a:rPr lang="en-US" sz="2200" dirty="0"/>
            </a:br>
            <a:r>
              <a:rPr lang="en-US" sz="2200" dirty="0"/>
              <a:t>(11th month / 12 months)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E90CA4-88C2-0112-B205-1E10F4B23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2CD39-3752-CEBA-0B87-96F901896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169" y="1275826"/>
            <a:ext cx="11205358" cy="48571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2865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241AC-8658-B2A7-868B-9D158BCDA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012AF-15D3-C644-944E-F9F6F7AB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309" y="97271"/>
            <a:ext cx="10515600" cy="1278948"/>
          </a:xfrm>
        </p:spPr>
        <p:txBody>
          <a:bodyPr>
            <a:normAutofit/>
          </a:bodyPr>
          <a:lstStyle/>
          <a:p>
            <a:pPr algn="ctr"/>
            <a:r>
              <a:rPr lang="en-US" sz="2200" dirty="0"/>
              <a:t>INTERIM FINANCIAL REPORT (unaudited) TAX COLLECTIONS </a:t>
            </a:r>
            <a:br>
              <a:rPr lang="en-US" sz="2200" dirty="0"/>
            </a:br>
            <a:r>
              <a:rPr lang="en-US" sz="2200" dirty="0"/>
              <a:t>Fiscal Year-To-Date as of July 31, 2025 </a:t>
            </a:r>
            <a:br>
              <a:rPr lang="en-US" sz="2200" dirty="0"/>
            </a:br>
            <a:r>
              <a:rPr lang="en-US" sz="2200" dirty="0"/>
              <a:t>(11th month / 12 months)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02855D-9E52-0978-BE55-92646AF5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3821F-B3F3-D4D5-E692-28CE1A9DD7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309" y="1271660"/>
            <a:ext cx="10356272" cy="4664363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E85F7267-957C-2BD7-C19A-7B57E6A3711A}"/>
              </a:ext>
            </a:extLst>
          </p:cNvPr>
          <p:cNvSpPr/>
          <p:nvPr/>
        </p:nvSpPr>
        <p:spPr>
          <a:xfrm>
            <a:off x="6954805" y="1176337"/>
            <a:ext cx="685800" cy="566017"/>
          </a:xfrm>
          <a:prstGeom prst="downArrow">
            <a:avLst/>
          </a:prstGeom>
          <a:solidFill>
            <a:srgbClr val="B2251A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2FF961A-360D-CF83-5C89-4803985F4C82}"/>
              </a:ext>
            </a:extLst>
          </p:cNvPr>
          <p:cNvSpPr/>
          <p:nvPr/>
        </p:nvSpPr>
        <p:spPr>
          <a:xfrm rot="5400000">
            <a:off x="10895444" y="3421322"/>
            <a:ext cx="609601" cy="624958"/>
          </a:xfrm>
          <a:prstGeom prst="downArrow">
            <a:avLst/>
          </a:prstGeom>
          <a:solidFill>
            <a:srgbClr val="FF0000"/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92744B7F-58C7-11B1-129D-05A3746D464A}"/>
              </a:ext>
            </a:extLst>
          </p:cNvPr>
          <p:cNvSpPr/>
          <p:nvPr/>
        </p:nvSpPr>
        <p:spPr>
          <a:xfrm>
            <a:off x="764309" y="6031346"/>
            <a:ext cx="9414164" cy="826654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02856"/>
          </a:solid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a) 2024 Approved Tax Rate = $0.004799/$100 Property Assessment/Appraisal - --&gt;  Annual Tax on a $259,375 - $51,875 = $207,500/100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.004799 = $9.958 (net of 20%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b) $850,000/$32,184,041 =  2.64% Collection and assessment costs </a:t>
            </a:r>
          </a:p>
          <a:p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0054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F577B-4D70-7DEB-1D0E-23B25FF4B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C90FA-2139-25F6-CFB0-49F2143E8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309" y="97271"/>
            <a:ext cx="10515600" cy="1278948"/>
          </a:xfrm>
        </p:spPr>
        <p:txBody>
          <a:bodyPr>
            <a:normAutofit/>
          </a:bodyPr>
          <a:lstStyle/>
          <a:p>
            <a:pPr algn="ctr"/>
            <a:r>
              <a:rPr lang="en-US" sz="2200" dirty="0"/>
              <a:t>INTERIM FINANCIAL REPORT (unaudited) TAX COLLECTIONS </a:t>
            </a:r>
            <a:br>
              <a:rPr lang="en-US" sz="2200" dirty="0"/>
            </a:br>
            <a:r>
              <a:rPr lang="en-US" sz="2200" dirty="0"/>
              <a:t>Fiscal Year-To-Date as of July 31, 2025 </a:t>
            </a:r>
            <a:br>
              <a:rPr lang="en-US" sz="2200" dirty="0"/>
            </a:br>
            <a:r>
              <a:rPr lang="en-US" sz="2200" dirty="0"/>
              <a:t>(11th month / 12 months)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EDEAB0-1930-F00E-BA12-F2551F4CA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24</a:t>
            </a:fld>
            <a:endParaRPr lang="en-US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2CCF0CE0-CE84-BC5A-901D-9A574BAC629E}"/>
              </a:ext>
            </a:extLst>
          </p:cNvPr>
          <p:cNvSpPr/>
          <p:nvPr/>
        </p:nvSpPr>
        <p:spPr>
          <a:xfrm>
            <a:off x="764309" y="6031346"/>
            <a:ext cx="9414164" cy="826654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02856"/>
          </a:solid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a) 2024 Approved Tax Rate = $0.004799/$100 Property Assessment/Appraisal - --&gt;  Annual Tax on a $259,375 - $51,875 = $207,500/100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.004799 = $9.958 (net of 20%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b) $850,000/$32,184,041 =  2.64% Collection and assessment costs </a:t>
            </a:r>
          </a:p>
          <a:p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92B53-CDF0-751F-5DC8-0D9BF1E36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746" y="1259556"/>
            <a:ext cx="9776137" cy="4651717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DF9EADDF-31EC-A100-6678-3DD3DA7A0010}"/>
              </a:ext>
            </a:extLst>
          </p:cNvPr>
          <p:cNvSpPr/>
          <p:nvPr/>
        </p:nvSpPr>
        <p:spPr>
          <a:xfrm rot="10800000">
            <a:off x="10842619" y="2358843"/>
            <a:ext cx="1155417" cy="485958"/>
          </a:xfrm>
          <a:prstGeom prst="rightArrow">
            <a:avLst/>
          </a:prstGeom>
          <a:solidFill>
            <a:srgbClr val="FF0000"/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9465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4FA99-7201-CD58-375E-D0A4C81B5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268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9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39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DISBURSEMENT – ALL FUNDS </a:t>
            </a:r>
            <a:b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July 31, 2025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6D1126-EE88-3F7E-6DA6-82A919CD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43AF5-66AE-93ED-377F-91F4DC1B2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863" y="1344580"/>
            <a:ext cx="10530937" cy="215558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8F47A5-7A66-9870-3892-69A3EEFBD857}"/>
              </a:ext>
            </a:extLst>
          </p:cNvPr>
          <p:cNvSpPr/>
          <p:nvPr/>
        </p:nvSpPr>
        <p:spPr>
          <a:xfrm>
            <a:off x="1015464" y="3740288"/>
            <a:ext cx="9938863" cy="2550146"/>
          </a:xfrm>
          <a:prstGeom prst="roundRect">
            <a:avLst/>
          </a:prstGeom>
          <a:solidFill>
            <a:schemeClr val="bg1">
              <a:lumMod val="85000"/>
              <a:alpha val="99000"/>
            </a:schemeClr>
          </a:solidFill>
          <a:ln>
            <a:solidFill>
              <a:srgbClr val="003E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5A775F-95B3-908B-89C7-0D92E41C8C9D}"/>
              </a:ext>
            </a:extLst>
          </p:cNvPr>
          <p:cNvSpPr txBox="1"/>
          <p:nvPr/>
        </p:nvSpPr>
        <p:spPr>
          <a:xfrm>
            <a:off x="1126567" y="3815032"/>
            <a:ext cx="99388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Notes:</a:t>
            </a:r>
          </a:p>
          <a:p>
            <a:pPr marL="457200" indent="-457200">
              <a:buAutoNum type="alphaUcParenBoth"/>
            </a:pPr>
            <a:r>
              <a:rPr lang="en-US" sz="2500" b="1" dirty="0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Purchase Orders and Payment Authorizations are reviewed before disbursement. </a:t>
            </a:r>
          </a:p>
          <a:p>
            <a:pPr marL="457200" indent="-457200">
              <a:buAutoNum type="alphaUcParenBoth"/>
            </a:pPr>
            <a:r>
              <a:rPr lang="en-US" sz="2500" b="1" dirty="0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Procurement Card charges are reviewed by cardholder, supervisor, and business office staff each month. </a:t>
            </a:r>
          </a:p>
          <a:p>
            <a:pPr marL="457200" indent="-457200">
              <a:buAutoNum type="alphaUcParenBoth"/>
            </a:pPr>
            <a:r>
              <a:rPr lang="en-US" sz="2500" b="1" dirty="0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report on CH Local Expenditures is included in the monthly report.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9047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9D4D9-C121-9B62-A9F6-9D201904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9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Segment Division Data </a:t>
            </a:r>
            <a:b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 As of </a:t>
            </a:r>
            <a:r>
              <a:rPr lang="en-US" sz="2800" kern="0" dirty="0">
                <a:ln w="0"/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July 31, 2025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425334-45BA-91E2-7C8C-0AE4F2126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47ED60-A139-B848-A62F-270FF7EF7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964" y="1325563"/>
            <a:ext cx="11446071" cy="4521055"/>
          </a:xfrm>
          <a:prstGeom prst="rect">
            <a:avLst/>
          </a:prstGeom>
          <a:ln w="25400">
            <a:solidFill>
              <a:srgbClr val="33244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6003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F247-CB25-FA6D-8EEF-0D13DCC1F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300" kern="0" dirty="0">
                <a:ea typeface="Roboto"/>
                <a:cs typeface="Adobe Devanagari" panose="02040503050201020203" pitchFamily="18" charset="0"/>
              </a:rPr>
              <a:t>HIGHLIGHTS OF BUDGET AMENDMENT REPORT</a:t>
            </a:r>
            <a:br>
              <a:rPr lang="en-US" sz="33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3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August 20th</a:t>
            </a:r>
            <a:r>
              <a:rPr lang="en-US" sz="3300" kern="0" dirty="0"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, </a:t>
            </a:r>
            <a:r>
              <a:rPr lang="en-US" sz="3300" dirty="0">
                <a:ea typeface="Roboto"/>
                <a:cs typeface="Adobe Devanagari" panose="02040503050201020203" pitchFamily="18" charset="0"/>
              </a:rPr>
              <a:t>Board Meeting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dirty="0">
                <a:ea typeface="Roboto"/>
                <a:cs typeface="Adobe Devanagari" panose="02040503050201020203" pitchFamily="18" charset="0"/>
              </a:rPr>
              <a:t>(unaudited)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160BF8-D647-5908-FF2F-F29907229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77B0EB-2589-519F-ECF4-65B1B7DD1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1" y="1635033"/>
            <a:ext cx="11979856" cy="4220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303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8272F-D729-B102-FBA3-87CB0A3580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Education Foundation Update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7DBA50-34AB-F001-46F6-B800086058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31</a:t>
            </a:r>
            <a:r>
              <a:rPr lang="en-US" baseline="30000" dirty="0"/>
              <a:t>st</a:t>
            </a:r>
            <a:r>
              <a:rPr lang="en-US" dirty="0"/>
              <a:t>,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7C9A39-0586-B26B-0BC0-004BE5B67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465" y="4572923"/>
            <a:ext cx="4908481" cy="1763168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2820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BBE17-188B-A730-9A76-0F9F9EEA7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925" y="0"/>
            <a:ext cx="8542984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Statement of Financial Position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D1AF51-6BBC-ACE7-55CD-6EE53351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29</a:t>
            </a:fld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8F9354E-3338-1DD5-4D68-820586C09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237" y="1465308"/>
            <a:ext cx="6450545" cy="5319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0DFA697-C505-93D4-68CD-3E9D388CDFEF}"/>
              </a:ext>
            </a:extLst>
          </p:cNvPr>
          <p:cNvSpPr/>
          <p:nvPr/>
        </p:nvSpPr>
        <p:spPr>
          <a:xfrm>
            <a:off x="8438946" y="4528847"/>
            <a:ext cx="3062436" cy="1160753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Net Equity </a:t>
            </a:r>
          </a:p>
          <a:p>
            <a:pPr algn="ctr"/>
            <a:r>
              <a:rPr lang="en-US" sz="2200" dirty="0">
                <a:solidFill>
                  <a:srgbClr val="002060"/>
                </a:solidFill>
              </a:rPr>
              <a:t>$261,810</a:t>
            </a:r>
          </a:p>
        </p:txBody>
      </p:sp>
    </p:spTree>
    <p:extLst>
      <p:ext uri="{BB962C8B-B14F-4D97-AF65-F5344CB8AC3E}">
        <p14:creationId xmlns:p14="http://schemas.microsoft.com/office/powerpoint/2010/main" val="22838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68094-80A3-8BCB-405A-85414EC4F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2" y="292936"/>
            <a:ext cx="10515600" cy="789907"/>
          </a:xfrm>
        </p:spPr>
        <p:txBody>
          <a:bodyPr/>
          <a:lstStyle/>
          <a:p>
            <a:r>
              <a:rPr lang="en-US" spc="40" dirty="0">
                <a:solidFill>
                  <a:srgbClr val="3324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oboto"/>
              </a:rPr>
              <a:t>Posted on Our Website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745B05-0F8F-9EC0-4F33-21703E3F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1C69E2-CE42-A5CE-BC29-5139BADEF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2249905" cy="24852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31856C-957A-A76C-F642-131C424B6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731" y="3313229"/>
            <a:ext cx="2249905" cy="25938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51F2D6-E9C9-C5AF-9CE8-87EF21CE3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075" y="3306004"/>
            <a:ext cx="2363233" cy="2608265"/>
          </a:xfrm>
          <a:prstGeom prst="rect">
            <a:avLst/>
          </a:prstGeom>
        </p:spPr>
      </p:pic>
      <p:pic>
        <p:nvPicPr>
          <p:cNvPr id="18" name="Picture 17" descr="A logo with a star and a circle&#10;&#10;AI-generated content may be incorrect.">
            <a:extLst>
              <a:ext uri="{FF2B5EF4-FFF2-40B4-BE49-F238E27FC236}">
                <a16:creationId xmlns:a16="http://schemas.microsoft.com/office/drawing/2014/main" id="{759CAAF1-53E8-8670-965B-6AD6FF0BA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3747" y="3306004"/>
            <a:ext cx="2478505" cy="2593813"/>
          </a:xfrm>
          <a:prstGeom prst="rect">
            <a:avLst/>
          </a:prstGeom>
        </p:spPr>
      </p:pic>
      <p:sp>
        <p:nvSpPr>
          <p:cNvPr id="20" name="object 4">
            <a:extLst>
              <a:ext uri="{FF2B5EF4-FFF2-40B4-BE49-F238E27FC236}">
                <a16:creationId xmlns:a16="http://schemas.microsoft.com/office/drawing/2014/main" id="{FF4BEF18-A59D-A84C-FA75-ED045E9DF11A}"/>
              </a:ext>
            </a:extLst>
          </p:cNvPr>
          <p:cNvSpPr txBox="1"/>
          <p:nvPr/>
        </p:nvSpPr>
        <p:spPr>
          <a:xfrm>
            <a:off x="310181" y="1082843"/>
            <a:ext cx="9967293" cy="13619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2000" b="1" u="sng" spc="-5" dirty="0">
                <a:solidFill>
                  <a:srgbClr val="332440"/>
                </a:solidFill>
                <a:latin typeface="Roboto"/>
                <a:cs typeface="Roboto"/>
              </a:rPr>
              <a:t>Finance / Monthly Finance Reports (hcde-texas.org)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2000" b="1" spc="-5" dirty="0">
              <a:solidFill>
                <a:srgbClr val="332440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2000" b="1" spc="-5" dirty="0">
                <a:solidFill>
                  <a:srgbClr val="332440"/>
                </a:solidFill>
                <a:latin typeface="Roboto"/>
                <a:cs typeface="Roboto"/>
              </a:rPr>
              <a:t>Linked from State Comptroller’s website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2000" b="1" u="sng" spc="-5" dirty="0">
                <a:solidFill>
                  <a:srgbClr val="332440"/>
                </a:solidFill>
                <a:latin typeface="Roboto"/>
                <a:cs typeface="Roboto"/>
              </a:rPr>
              <a:t>http://www.texastransparency.org/local/schools.php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B226CD1-5056-CB22-B445-B983E6ACC3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2690" y="3306005"/>
            <a:ext cx="2363233" cy="2606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538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EF4E3-36DB-E5C6-DBA0-4BDBB8C90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9641F-375E-39BC-972C-240727C39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6727" y="0"/>
            <a:ext cx="7204364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Transaction Detail by Inflow &amp; Outflow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338E87-2787-2EFA-0ED5-E3207630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1A849D-25B9-AA4E-FC5C-8E1AE4EAC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188" y="1325563"/>
            <a:ext cx="11267624" cy="540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21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58072-BE5D-C918-0BAC-6A2E816CCF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PFC &amp; LEASE REVENUE PROJECTS UPDATE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E79A5C-C5BC-8EBB-1D68-2BDFFD1B00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31</a:t>
            </a:r>
            <a:r>
              <a:rPr lang="en-US" baseline="30000" dirty="0"/>
              <a:t>st</a:t>
            </a:r>
            <a:r>
              <a:rPr lang="en-US" dirty="0"/>
              <a:t>, 2025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7278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52" y="1122363"/>
            <a:ext cx="6664126" cy="2387600"/>
          </a:xfrm>
        </p:spPr>
        <p:txBody>
          <a:bodyPr anchor="b">
            <a:normAutofit fontScale="90000"/>
          </a:bodyPr>
          <a:lstStyle/>
          <a:p>
            <a:br>
              <a:rPr lang="en-US" sz="3334" dirty="0"/>
            </a:br>
            <a:r>
              <a:rPr lang="en-US" sz="4467" dirty="0">
                <a:latin typeface="Arial Black" panose="020B0A04020102020204" pitchFamily="34" charset="0"/>
              </a:rPr>
              <a:t>Small Business Report FY2024-25</a:t>
            </a:r>
            <a:br>
              <a:rPr lang="en-US" sz="4467" dirty="0">
                <a:latin typeface="Arial Black" panose="020B0A04020102020204" pitchFamily="34" charset="0"/>
              </a:rPr>
            </a:br>
            <a:r>
              <a:rPr lang="en-US" sz="4467" dirty="0"/>
              <a:t>09/01/24 to 07/31/25</a:t>
            </a:r>
            <a:br>
              <a:rPr lang="en-US" sz="4467" dirty="0">
                <a:latin typeface="Arial Black" panose="020B0A04020102020204" pitchFamily="34" charset="0"/>
              </a:rPr>
            </a:br>
            <a:r>
              <a:rPr lang="en-US" sz="2933" dirty="0"/>
              <a:t> </a:t>
            </a:r>
            <a:br>
              <a:rPr lang="en-US" sz="1933" dirty="0"/>
            </a:br>
            <a:endParaRPr lang="en-US" sz="1933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C67684-69B6-8FA4-95B6-7FACACC17A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667" dirty="0"/>
              <a:t>Submitted by: </a:t>
            </a:r>
          </a:p>
          <a:p>
            <a:r>
              <a:rPr lang="en-US" sz="2667" dirty="0"/>
              <a:t>Dr. Edna E. Johnson, </a:t>
            </a:r>
          </a:p>
          <a:p>
            <a:r>
              <a:rPr lang="en-US" sz="2667" dirty="0"/>
              <a:t>Procurement Services Director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7" name="object 7"/>
          <p:cNvSpPr txBox="1"/>
          <p:nvPr/>
        </p:nvSpPr>
        <p:spPr>
          <a:xfrm>
            <a:off x="925210" y="651892"/>
            <a:ext cx="4337050" cy="592962"/>
          </a:xfrm>
          <a:prstGeom prst="rect">
            <a:avLst/>
          </a:prstGeom>
        </p:spPr>
        <p:txBody>
          <a:bodyPr vert="horz" wrap="square" lIns="0" tIns="122343" rIns="0" bIns="0" rtlCol="0">
            <a:spAutoFit/>
          </a:bodyPr>
          <a:lstStyle/>
          <a:p>
            <a:pPr marL="8467">
              <a:spcBef>
                <a:spcPts val="963"/>
              </a:spcBef>
            </a:pPr>
            <a:r>
              <a:rPr sz="1400" b="1" spc="20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1400" b="1" spc="5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400" b="1" spc="23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1400" b="1" spc="53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400" b="1" spc="2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1400" b="1" spc="53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400" b="1" spc="23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1400" b="1" spc="53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400" b="1" spc="20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1400">
              <a:latin typeface="Roboto"/>
              <a:cs typeface="Roboto"/>
            </a:endParaRPr>
          </a:p>
          <a:p>
            <a:pPr marL="8467">
              <a:spcBef>
                <a:spcPts val="683"/>
              </a:spcBef>
            </a:pPr>
            <a:r>
              <a:rPr sz="1067" spc="13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067" spc="4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067" spc="10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067" spc="4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067" spc="13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067" spc="4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067" spc="13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067" spc="4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067" spc="10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067" spc="4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067" spc="10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067" spc="4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067" spc="17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1067" spc="4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067" spc="13">
                <a:solidFill>
                  <a:srgbClr val="13110E"/>
                </a:solidFill>
                <a:latin typeface="Roboto"/>
                <a:cs typeface="Roboto"/>
              </a:rPr>
              <a:t>the</a:t>
            </a:r>
            <a:r>
              <a:rPr sz="1067" spc="4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067" spc="17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1067" spc="4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067" spc="13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1067" spc="4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067" spc="17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1067" spc="4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067" spc="17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1067">
              <a:latin typeface="Roboto"/>
              <a:cs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04AFB-6D90-40FA-8A52-8E7EB8B00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38" y="228600"/>
            <a:ext cx="5010222" cy="59100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5E6C5A-A6AB-4E54-85CB-600FEB0CF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719592"/>
            <a:ext cx="5140799" cy="43309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616299-A577-440D-B198-F5DB6CAE2EB7}"/>
              </a:ext>
            </a:extLst>
          </p:cNvPr>
          <p:cNvSpPr/>
          <p:nvPr/>
        </p:nvSpPr>
        <p:spPr>
          <a:xfrm>
            <a:off x="6199051" y="228600"/>
            <a:ext cx="4876800" cy="1327245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Small Business</a:t>
            </a:r>
            <a:br>
              <a:rPr lang="en-US" sz="2933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933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for Construction</a:t>
            </a:r>
            <a:endParaRPr lang="en-US" sz="2933" dirty="0">
              <a:ln>
                <a:solidFill>
                  <a:srgbClr val="025E32"/>
                </a:solidFill>
              </a:ln>
              <a:solidFill>
                <a:srgbClr val="025E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1DE4D1-FCDC-7297-BC5C-168BABF80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6096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4815" algn="l" defTabSz="60963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30" algn="l" defTabSz="60963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46" algn="l" defTabSz="60963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61" algn="l" defTabSz="60963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76" algn="l" defTabSz="60963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91" algn="l" defTabSz="60963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707" algn="l" defTabSz="60963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522" algn="l" defTabSz="60963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F88EC27-A2EB-47DD-9727-FE9B21AA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400"/>
              </a:spcAft>
            </a:pPr>
            <a:fld id="{19B51A1E-902D-48AF-9020-955120F399B6}" type="slidenum">
              <a:rPr lang="en-US" noProof="0" smtClean="0"/>
              <a:pPr>
                <a:spcAft>
                  <a:spcPts val="400"/>
                </a:spcAft>
              </a:pPr>
              <a:t>34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53483"/>
            <a:ext cx="10515600" cy="1326092"/>
          </a:xfrm>
        </p:spPr>
        <p:txBody>
          <a:bodyPr vert="horz" lIns="60960" tIns="30480" rIns="60960" bIns="30480" rtlCol="0" anchor="ctr">
            <a:normAutofit/>
          </a:bodyPr>
          <a:lstStyle/>
          <a:p>
            <a:r>
              <a:rPr lang="en-US" sz="3334" dirty="0"/>
              <a:t>Content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4EC43-20C2-1DA5-646B-B8D26CF7D00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105026"/>
            <a:ext cx="8342842" cy="2410883"/>
          </a:xfrm>
        </p:spPr>
        <p:txBody>
          <a:bodyPr vert="horz" lIns="60960" tIns="30480" rIns="60960" bIns="30480" rtlCol="0">
            <a:normAutofit/>
          </a:bodyPr>
          <a:lstStyle/>
          <a:p>
            <a:pPr marL="609630"/>
            <a:r>
              <a:rPr lang="en-US" sz="2933" dirty="0"/>
              <a:t>Small Business Expenditures for FY2024-25 Year to Date (09/01/24 to 07/31/25)</a:t>
            </a:r>
          </a:p>
          <a:p>
            <a:pPr marL="609630"/>
            <a:r>
              <a:rPr lang="en-US" sz="2933" dirty="0"/>
              <a:t>Graphic </a:t>
            </a:r>
          </a:p>
          <a:p>
            <a:pPr marL="609630"/>
            <a:r>
              <a:rPr lang="en-US" sz="2933" dirty="0"/>
              <a:t>List of Small Businesses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2749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9E3331-A0DF-E6C4-C302-A904B91D9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35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1BD2E78-931D-80D9-8E22-9053424D0D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0350" y="129117"/>
            <a:ext cx="11931650" cy="807509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67" dirty="0"/>
            </a:br>
            <a:r>
              <a:rPr lang="en-US" sz="3667" dirty="0"/>
              <a:t>Expenditures FY 2024-25 (09/01/24 to 07/31/2025) </a:t>
            </a:r>
            <a:br>
              <a:rPr lang="en-US" sz="3667" dirty="0"/>
            </a:br>
            <a:endParaRPr lang="en-US" sz="3667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0738E6-D7C9-FDC9-E9A3-92646DD79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18" y="1213369"/>
            <a:ext cx="11042917" cy="44329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41068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9C5DD-6B55-DF45-4C6B-6B767B71B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428287" cy="1159200"/>
          </a:xfrm>
        </p:spPr>
        <p:txBody>
          <a:bodyPr vert="horz" lIns="60960" tIns="30480" rIns="60960" bIns="30480" rtlCol="0" anchor="ctr">
            <a:normAutofit/>
          </a:bodyPr>
          <a:lstStyle/>
          <a:p>
            <a:pPr defTabSz="609630"/>
            <a:r>
              <a:rPr lang="en-US" sz="4000" dirty="0">
                <a:solidFill>
                  <a:srgbClr val="FFFFFF"/>
                </a:solidFill>
                <a:latin typeface="+mj-lt"/>
                <a:cs typeface="+mj-cs"/>
              </a:rPr>
              <a:t>List of Small Businesses FY 2024-25 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D321295-3AE3-7A6B-D71F-468D2AB87AA2}"/>
              </a:ext>
            </a:extLst>
          </p:cNvPr>
          <p:cNvSpPr txBox="1">
            <a:spLocks/>
          </p:cNvSpPr>
          <p:nvPr/>
        </p:nvSpPr>
        <p:spPr>
          <a:xfrm>
            <a:off x="8572499" y="390832"/>
            <a:ext cx="3233585" cy="873612"/>
          </a:xfrm>
          <a:prstGeom prst="rect">
            <a:avLst/>
          </a:prstGeom>
        </p:spPr>
        <p:txBody>
          <a:bodyPr vert="horz" lIns="60960" tIns="30480" rIns="60960" bIns="3048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667"/>
              </a:spcBef>
            </a:pPr>
            <a:fld id="{B6F15528-21DE-4FAA-801E-634DDDAF4B2B}" type="slidenum">
              <a:rPr lang="en-US" sz="2000" b="1">
                <a:solidFill>
                  <a:srgbClr val="FFFFFF"/>
                </a:solidFill>
              </a:rPr>
              <a:pPr>
                <a:lnSpc>
                  <a:spcPct val="90000"/>
                </a:lnSpc>
                <a:spcBef>
                  <a:spcPts val="667"/>
                </a:spcBef>
              </a:pPr>
              <a:t>36</a:t>
            </a:fld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556F26-6531-A09B-D460-C698AB2BF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12" y="1264444"/>
            <a:ext cx="10672826" cy="53455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10448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8629736" y="2147729"/>
            <a:ext cx="3449053" cy="1884488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960" tIns="30480" rIns="60960" bIns="30480" rtlCol="0" anchor="t">
            <a:spAutoFit/>
          </a:bodyPr>
          <a:lstStyle/>
          <a:p>
            <a:pPr algn="ctr"/>
            <a:r>
              <a:rPr lang="en-US" sz="2667" b="1" dirty="0">
                <a:solidFill>
                  <a:srgbClr val="002856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2667" b="1" dirty="0">
                <a:solidFill>
                  <a:srgbClr val="002856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2667" b="1" dirty="0">
                <a:solidFill>
                  <a:srgbClr val="002856"/>
                </a:solidFill>
                <a:cs typeface="Adobe Devanagari" panose="02040503050201020203" pitchFamily="18" charset="0"/>
              </a:rPr>
              <a:t>As of July 31, 2025</a:t>
            </a:r>
            <a:endParaRPr lang="en-US" sz="2667" b="1" dirty="0">
              <a:solidFill>
                <a:srgbClr val="002856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8400" y="6377940"/>
            <a:ext cx="254001" cy="287258"/>
          </a:xfrm>
        </p:spPr>
        <p:txBody>
          <a:bodyPr/>
          <a:lstStyle/>
          <a:p>
            <a:fld id="{B6F15528-21DE-4FAA-801E-634DDDAF4B2B}" type="slidenum">
              <a:rPr lang="en-US" sz="1867" b="1">
                <a:solidFill>
                  <a:schemeClr val="bg2"/>
                </a:solidFill>
              </a:rPr>
              <a:t>37</a:t>
            </a:fld>
            <a:endParaRPr lang="en-US" sz="1867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842554" y="85504"/>
            <a:ext cx="10648406" cy="1077218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East School Contract $12,358,000 Awarded </a:t>
            </a:r>
          </a:p>
          <a:p>
            <a:r>
              <a:rPr lang="en-US" sz="16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Adult Ed Center Contract $15,121,000 Awarded on Oct 2021 Board Mtg</a:t>
            </a:r>
          </a:p>
          <a:p>
            <a:r>
              <a:rPr lang="en-US" sz="16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HP East Contract $7,271,000 Awarded on Nov 2021</a:t>
            </a:r>
          </a:p>
          <a:p>
            <a:r>
              <a:rPr lang="en-US" sz="16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$11,172,589 Awarded on Jan 2024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6295830" y="5962185"/>
              <a:ext cx="240" cy="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59830" y="5926185"/>
                <a:ext cx="72000" cy="7212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572" y="1251285"/>
            <a:ext cx="7555557" cy="5606716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1F8F849-64D1-B02A-C800-67C0B168F8A4}"/>
              </a:ext>
            </a:extLst>
          </p:cNvPr>
          <p:cNvSpPr txBox="1">
            <a:spLocks/>
          </p:cNvSpPr>
          <p:nvPr/>
        </p:nvSpPr>
        <p:spPr>
          <a:xfrm>
            <a:off x="11267440" y="6501650"/>
            <a:ext cx="343989" cy="28732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867" b="1">
                <a:solidFill>
                  <a:schemeClr val="tx1"/>
                </a:solidFill>
              </a:rPr>
              <a:pPr algn="ctr"/>
              <a:t>37</a:t>
            </a:fld>
            <a:endParaRPr lang="en-US" sz="1867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8357937" y="2109537"/>
            <a:ext cx="3376863" cy="2338584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960" tIns="30480" rIns="60960" bIns="30480" rtlCol="0" anchor="t">
            <a:spAutoFit/>
          </a:bodyPr>
          <a:lstStyle/>
          <a:p>
            <a:pPr algn="ctr"/>
            <a:r>
              <a:rPr lang="en-US" sz="2667" b="1" dirty="0">
                <a:solidFill>
                  <a:srgbClr val="002856"/>
                </a:solidFill>
                <a:cs typeface="Adobe Devanagari" panose="02040503050201020203" pitchFamily="18" charset="0"/>
              </a:rPr>
              <a:t>Retainage Payable </a:t>
            </a:r>
          </a:p>
          <a:p>
            <a:pPr algn="ctr"/>
            <a:endParaRPr lang="en-US" sz="2667" b="1" dirty="0">
              <a:solidFill>
                <a:srgbClr val="002856"/>
              </a:solidFill>
              <a:cs typeface="Adobe Devanagari" panose="02040503050201020203" pitchFamily="18" charset="0"/>
            </a:endParaRPr>
          </a:p>
          <a:p>
            <a:pPr algn="ctr"/>
            <a:r>
              <a:rPr lang="en-US" sz="2667" b="1" dirty="0">
                <a:solidFill>
                  <a:srgbClr val="002856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2667" b="1" dirty="0">
                <a:solidFill>
                  <a:srgbClr val="002856"/>
                </a:solidFill>
                <a:cs typeface="Adobe Devanagari" panose="02040503050201020203" pitchFamily="18" charset="0"/>
              </a:rPr>
              <a:t>As of July 31, 2025</a:t>
            </a:r>
            <a:endParaRPr lang="en-US" sz="2667" b="1" dirty="0">
              <a:solidFill>
                <a:srgbClr val="002856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8400" y="6377940"/>
            <a:ext cx="254001" cy="287258"/>
          </a:xfrm>
        </p:spPr>
        <p:txBody>
          <a:bodyPr/>
          <a:lstStyle/>
          <a:p>
            <a:fld id="{B6F15528-21DE-4FAA-801E-634DDDAF4B2B}" type="slidenum">
              <a:rPr lang="en-US" sz="1867" b="1">
                <a:solidFill>
                  <a:schemeClr val="bg2"/>
                </a:solidFill>
              </a:rPr>
              <a:t>38</a:t>
            </a:fld>
            <a:endParaRPr lang="en-US" sz="1867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1798400" y="350660"/>
            <a:ext cx="7955201" cy="830997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2020 MTN NOTES/2020 PFC BONDS </a:t>
            </a:r>
          </a:p>
          <a:p>
            <a:pPr algn="ctr"/>
            <a:r>
              <a:rPr lang="en-US" sz="24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Pending Retainage Payable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6295830" y="5962185"/>
              <a:ext cx="240" cy="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59830" y="5926185"/>
                <a:ext cx="72000" cy="7212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281" y="1438656"/>
            <a:ext cx="7693379" cy="4860544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6BD0B05B-598B-7A76-E33F-88659B933049}"/>
              </a:ext>
            </a:extLst>
          </p:cNvPr>
          <p:cNvSpPr txBox="1">
            <a:spLocks/>
          </p:cNvSpPr>
          <p:nvPr/>
        </p:nvSpPr>
        <p:spPr>
          <a:xfrm>
            <a:off x="11267440" y="6501650"/>
            <a:ext cx="343989" cy="28732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867" b="1">
                <a:solidFill>
                  <a:schemeClr val="tx1"/>
                </a:solidFill>
              </a:rPr>
              <a:pPr algn="ctr"/>
              <a:t>38</a:t>
            </a:fld>
            <a:endParaRPr lang="en-US" sz="1867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36146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C0595-C4A3-61B9-F6E1-63D27CF95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FA41B0-7D34-F530-F753-EED2E7F80855}"/>
              </a:ext>
            </a:extLst>
          </p:cNvPr>
          <p:cNvSpPr txBox="1"/>
          <p:nvPr/>
        </p:nvSpPr>
        <p:spPr>
          <a:xfrm>
            <a:off x="8117305" y="2336125"/>
            <a:ext cx="3962400" cy="1430392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960" tIns="30480" rIns="60960" bIns="30480" rtlCol="0" anchor="t">
            <a:spAutoFit/>
          </a:bodyPr>
          <a:lstStyle/>
          <a:p>
            <a:pPr algn="ctr"/>
            <a:r>
              <a:rPr lang="en-US" sz="2667" b="1" dirty="0">
                <a:solidFill>
                  <a:srgbClr val="002856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2667" b="1" dirty="0">
                <a:solidFill>
                  <a:srgbClr val="002856"/>
                </a:solidFill>
                <a:cs typeface="Adobe Devanagari" panose="02040503050201020203" pitchFamily="18" charset="0"/>
              </a:rPr>
              <a:t>2024 Maintenance Notes</a:t>
            </a:r>
          </a:p>
          <a:p>
            <a:pPr algn="ctr"/>
            <a:r>
              <a:rPr lang="en-US" sz="2667" b="1" dirty="0">
                <a:solidFill>
                  <a:srgbClr val="002856"/>
                </a:solidFill>
                <a:cs typeface="Adobe Devanagari" panose="02040503050201020203" pitchFamily="18" charset="0"/>
              </a:rPr>
              <a:t>As of July 31, 2025</a:t>
            </a:r>
            <a:endParaRPr lang="en-US" sz="2667" b="1" dirty="0">
              <a:solidFill>
                <a:srgbClr val="002856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B33A0FE-D4A7-E23D-356D-27D8F4CF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8400" y="6377940"/>
            <a:ext cx="254001" cy="287258"/>
          </a:xfrm>
        </p:spPr>
        <p:txBody>
          <a:bodyPr/>
          <a:lstStyle/>
          <a:p>
            <a:fld id="{B6F15528-21DE-4FAA-801E-634DDDAF4B2B}" type="slidenum">
              <a:rPr lang="en-US" sz="1867" b="1">
                <a:solidFill>
                  <a:schemeClr val="bg2"/>
                </a:solidFill>
              </a:rPr>
              <a:t>39</a:t>
            </a:fld>
            <a:endParaRPr lang="en-US" sz="1867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7B9F3-19A4-9EEF-B6E0-233073109C3F}"/>
              </a:ext>
            </a:extLst>
          </p:cNvPr>
          <p:cNvSpPr txBox="1"/>
          <p:nvPr/>
        </p:nvSpPr>
        <p:spPr>
          <a:xfrm>
            <a:off x="842554" y="85504"/>
            <a:ext cx="10648406" cy="1323439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West $333,000 March 2024 Board Mtg </a:t>
            </a:r>
          </a:p>
          <a:p>
            <a:r>
              <a:rPr lang="en-US" sz="16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HS Barrett Station $470,000 March 2024 Board Mtg </a:t>
            </a:r>
          </a:p>
          <a:p>
            <a:r>
              <a:rPr lang="en-US" sz="16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Fortis Academy  $650,000 March 2024 Board Mtg </a:t>
            </a:r>
          </a:p>
          <a:p>
            <a:r>
              <a:rPr lang="en-US" sz="16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$9,860,000 March 2024 Board Mtg </a:t>
            </a:r>
          </a:p>
          <a:p>
            <a:r>
              <a:rPr lang="en-US" sz="16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 Oak - $5,000,000 March 2024 Board Mtg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14:cNvPr>
              <p14:cNvContentPartPr/>
              <p14:nvPr/>
            </p14:nvContentPartPr>
            <p14:xfrm>
              <a:off x="6295830" y="5962185"/>
              <a:ext cx="240" cy="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59830" y="5926185"/>
                <a:ext cx="72000" cy="7212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8133CAF6-4A14-7D17-DF4F-F3387F924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401" y="1636240"/>
            <a:ext cx="6015151" cy="5087665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2AD56F-37B6-BBC6-CE06-5AE67FC31E44}"/>
              </a:ext>
            </a:extLst>
          </p:cNvPr>
          <p:cNvSpPr txBox="1"/>
          <p:nvPr/>
        </p:nvSpPr>
        <p:spPr>
          <a:xfrm>
            <a:off x="8866909" y="399326"/>
            <a:ext cx="231589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$16,313,000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11F6CB01-471A-81B9-4B58-09FD44105F8E}"/>
              </a:ext>
            </a:extLst>
          </p:cNvPr>
          <p:cNvSpPr txBox="1">
            <a:spLocks/>
          </p:cNvSpPr>
          <p:nvPr/>
        </p:nvSpPr>
        <p:spPr>
          <a:xfrm>
            <a:off x="11267440" y="6501650"/>
            <a:ext cx="343989" cy="28732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867" b="1">
                <a:solidFill>
                  <a:schemeClr val="tx1"/>
                </a:solidFill>
              </a:rPr>
              <a:pPr algn="ctr"/>
              <a:t>39</a:t>
            </a:fld>
            <a:endParaRPr lang="en-US" sz="1867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78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0C60E66-B7E7-F252-9379-9627E8692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708" y="974520"/>
            <a:ext cx="7144348" cy="3002775"/>
          </a:xfrm>
        </p:spPr>
        <p:txBody>
          <a:bodyPr anchor="t">
            <a:normAutofit fontScale="62500" lnSpcReduction="20000"/>
          </a:bodyPr>
          <a:lstStyle/>
          <a:p>
            <a:pPr marL="339725" marR="2479675" indent="-339725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b="1" spc="-5" dirty="0">
                <a:solidFill>
                  <a:srgbClr val="332440"/>
                </a:solidFill>
                <a:latin typeface="Roboto"/>
                <a:cs typeface="Roboto"/>
              </a:rPr>
              <a:t>$269K in tax revenue this month</a:t>
            </a:r>
          </a:p>
          <a:p>
            <a:pPr marL="339725" marR="2479675" indent="-339725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b="1" spc="-5" dirty="0">
                <a:solidFill>
                  <a:srgbClr val="332440"/>
                </a:solidFill>
                <a:latin typeface="Roboto"/>
                <a:cs typeface="Roboto"/>
              </a:rPr>
              <a:t>Next Debt Svc payment in August</a:t>
            </a:r>
          </a:p>
          <a:p>
            <a:pPr marL="339725" marR="2479675" indent="-327025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b="1" spc="-5" dirty="0">
                <a:solidFill>
                  <a:srgbClr val="332440"/>
                </a:solidFill>
                <a:latin typeface="Roboto"/>
                <a:cs typeface="Roboto"/>
              </a:rPr>
              <a:t>GF Revenues at </a:t>
            </a:r>
            <a:r>
              <a:rPr lang="en-US" b="1" spc="-5" dirty="0">
                <a:solidFill>
                  <a:srgbClr val="FF0000"/>
                </a:solidFill>
                <a:latin typeface="Roboto"/>
                <a:cs typeface="Roboto"/>
              </a:rPr>
              <a:t>87%</a:t>
            </a:r>
            <a:r>
              <a:rPr lang="en-US" b="1" spc="-5" dirty="0">
                <a:solidFill>
                  <a:srgbClr val="332440"/>
                </a:solidFill>
                <a:latin typeface="Roboto"/>
                <a:cs typeface="Roboto"/>
              </a:rPr>
              <a:t>       Target of 92%</a:t>
            </a:r>
          </a:p>
          <a:p>
            <a:pPr marL="339725" marR="2479675" indent="-327025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b="1" spc="-5" dirty="0">
                <a:solidFill>
                  <a:srgbClr val="332440"/>
                </a:solidFill>
                <a:latin typeface="Roboto"/>
                <a:cs typeface="Roboto"/>
              </a:rPr>
              <a:t>GF Expenditures at </a:t>
            </a:r>
            <a:r>
              <a:rPr lang="en-US" b="1" spc="-5" dirty="0">
                <a:solidFill>
                  <a:srgbClr val="FF0000"/>
                </a:solidFill>
                <a:latin typeface="Roboto"/>
                <a:cs typeface="Roboto"/>
              </a:rPr>
              <a:t>76% - </a:t>
            </a:r>
            <a:r>
              <a:rPr lang="en-US" b="1" spc="-5" dirty="0">
                <a:solidFill>
                  <a:schemeClr val="tx1"/>
                </a:solidFill>
                <a:latin typeface="Roboto"/>
                <a:cs typeface="Roboto"/>
              </a:rPr>
              <a:t>ta</a:t>
            </a:r>
            <a:r>
              <a:rPr lang="en-US" b="1" spc="-5" dirty="0">
                <a:solidFill>
                  <a:srgbClr val="332440"/>
                </a:solidFill>
                <a:latin typeface="Roboto"/>
                <a:cs typeface="Roboto"/>
              </a:rPr>
              <a:t>rget of 92%</a:t>
            </a:r>
          </a:p>
          <a:p>
            <a:pPr marL="339725" marR="2479675" indent="-327025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  <a:tabLst>
                <a:tab pos="3827463" algn="l"/>
              </a:tabLst>
            </a:pPr>
            <a:r>
              <a:rPr lang="en-US" b="1" spc="-5" dirty="0">
                <a:solidFill>
                  <a:srgbClr val="332440"/>
                </a:solidFill>
                <a:latin typeface="Roboto"/>
                <a:cs typeface="Roboto"/>
              </a:rPr>
              <a:t>$42M in Equity(F Bal) as of July 2025</a:t>
            </a:r>
          </a:p>
          <a:p>
            <a:pPr marL="339725" marR="2479675" indent="-327025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b="1" spc="-5" dirty="0">
                <a:solidFill>
                  <a:srgbClr val="332440"/>
                </a:solidFill>
                <a:latin typeface="Roboto"/>
                <a:cs typeface="Roboto"/>
              </a:rPr>
              <a:t>$45,097 July Donations</a:t>
            </a:r>
          </a:p>
          <a:p>
            <a:pPr marL="339725" marR="2479675" indent="-327025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b="1" spc="-5" dirty="0">
                <a:solidFill>
                  <a:srgbClr val="332440"/>
                </a:solidFill>
                <a:latin typeface="Roboto"/>
                <a:cs typeface="Roboto"/>
              </a:rPr>
              <a:t>Values at </a:t>
            </a:r>
            <a:r>
              <a:rPr lang="en-US" b="1" spc="-5" dirty="0">
                <a:solidFill>
                  <a:srgbClr val="FF0000"/>
                </a:solidFill>
                <a:latin typeface="Roboto"/>
                <a:cs typeface="Roboto"/>
              </a:rPr>
              <a:t>$655B </a:t>
            </a:r>
            <a:r>
              <a:rPr lang="en-US" b="1" spc="-5" dirty="0">
                <a:solidFill>
                  <a:srgbClr val="332440"/>
                </a:solidFill>
                <a:latin typeface="Roboto"/>
                <a:cs typeface="Roboto"/>
              </a:rPr>
              <a:t>out of $665B Projected</a:t>
            </a:r>
          </a:p>
          <a:p>
            <a:pPr marL="339725" marR="2479675" indent="-327025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b="1" spc="-5" dirty="0">
                <a:solidFill>
                  <a:srgbClr val="332440"/>
                </a:solidFill>
                <a:latin typeface="Roboto"/>
                <a:cs typeface="Roboto"/>
              </a:rPr>
              <a:t>Choice at $9.3M Benefit </a:t>
            </a:r>
            <a:r>
              <a:rPr lang="en-US" sz="3200" b="1" spc="-5" dirty="0">
                <a:solidFill>
                  <a:srgbClr val="332440"/>
                </a:solidFill>
                <a:latin typeface="Roboto"/>
                <a:cs typeface="Roboto"/>
              </a:rPr>
              <a:t>Variance</a:t>
            </a:r>
          </a:p>
          <a:p>
            <a:pPr marL="339725" marR="2479675" indent="-327025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 Foundation at $261K in Equity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5F76BC-5AF4-B015-96A7-C5E1AC441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6133" y="928315"/>
            <a:ext cx="6124194" cy="2863963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12% small business-July 25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99% Irvington Project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Phase I Projects – just pending retainage release and closeout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b="1" dirty="0"/>
              <a:t>Budget amendments for approval for transfers between accts and retirement costs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b="1" dirty="0"/>
              <a:t>Tax Calendar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b="1" dirty="0"/>
              <a:t>IPASS for Sept 12, 2025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775246-965B-7F7A-9064-4A71770F7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2B813CD-990A-A23E-5927-8704F1BE6650}"/>
              </a:ext>
            </a:extLst>
          </p:cNvPr>
          <p:cNvSpPr txBox="1">
            <a:spLocks/>
          </p:cNvSpPr>
          <p:nvPr/>
        </p:nvSpPr>
        <p:spPr>
          <a:xfrm>
            <a:off x="230704" y="82461"/>
            <a:ext cx="1134427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8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40" dirty="0">
                <a:solidFill>
                  <a:srgbClr val="3324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Top 15 Highlights points for July 2025</a:t>
            </a:r>
            <a:endParaRPr lang="en-US" dirty="0">
              <a:solidFill>
                <a:srgbClr val="3324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6388DE-1410-BDD2-BE34-2F671CA9445B}"/>
              </a:ext>
            </a:extLst>
          </p:cNvPr>
          <p:cNvSpPr txBox="1"/>
          <p:nvPr/>
        </p:nvSpPr>
        <p:spPr>
          <a:xfrm>
            <a:off x="319708" y="3977296"/>
            <a:ext cx="11524629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Outlook   Trend :  Finance         -   Tax Revenues being received – Projected to utilize fund balance for operations given unrealized revenues</a:t>
            </a:r>
          </a:p>
          <a:p>
            <a:r>
              <a:rPr lang="en-US" b="1" dirty="0"/>
              <a:t>                                                             Revenues and exp. Below target</a:t>
            </a:r>
          </a:p>
          <a:p>
            <a:r>
              <a:rPr lang="en-US" b="1" dirty="0"/>
              <a:t>                                 Operations  -    Normal Operations</a:t>
            </a:r>
          </a:p>
          <a:p>
            <a:r>
              <a:rPr lang="en-US" b="1" dirty="0"/>
              <a:t>                                 Legislative   -    Assessing Impact to HCDE</a:t>
            </a:r>
          </a:p>
          <a:p>
            <a:r>
              <a:rPr lang="en-US" b="1" dirty="0"/>
              <a:t>                                 Finance        -    Assessing grant awards pending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0746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C0595-C4A3-61B9-F6E1-63D27CF95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FA41B0-7D34-F530-F753-EED2E7F80855}"/>
              </a:ext>
            </a:extLst>
          </p:cNvPr>
          <p:cNvSpPr txBox="1"/>
          <p:nvPr/>
        </p:nvSpPr>
        <p:spPr>
          <a:xfrm>
            <a:off x="8156617" y="2872199"/>
            <a:ext cx="3962400" cy="1430392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960" tIns="30480" rIns="60960" bIns="30480" rtlCol="0" anchor="t">
            <a:spAutoFit/>
          </a:bodyPr>
          <a:lstStyle/>
          <a:p>
            <a:pPr algn="ctr"/>
            <a:r>
              <a:rPr lang="en-US" sz="2667" b="1" dirty="0">
                <a:solidFill>
                  <a:srgbClr val="002856"/>
                </a:solidFill>
                <a:cs typeface="Adobe Devanagari" panose="02040503050201020203" pitchFamily="18" charset="0"/>
              </a:rPr>
              <a:t>Retainage Payable</a:t>
            </a:r>
          </a:p>
          <a:p>
            <a:pPr algn="ctr"/>
            <a:r>
              <a:rPr lang="en-US" sz="2667" b="1" dirty="0">
                <a:solidFill>
                  <a:srgbClr val="002856"/>
                </a:solidFill>
                <a:cs typeface="Adobe Devanagari" panose="02040503050201020203" pitchFamily="18" charset="0"/>
              </a:rPr>
              <a:t>2024 Maintenance Notes</a:t>
            </a:r>
          </a:p>
          <a:p>
            <a:pPr algn="ctr"/>
            <a:r>
              <a:rPr lang="en-US" sz="2667" b="1" dirty="0">
                <a:solidFill>
                  <a:srgbClr val="002856"/>
                </a:solidFill>
                <a:cs typeface="Adobe Devanagari" panose="02040503050201020203" pitchFamily="18" charset="0"/>
              </a:rPr>
              <a:t>As of July 31, 2025</a:t>
            </a:r>
            <a:endParaRPr lang="en-US" sz="2667" b="1" dirty="0">
              <a:solidFill>
                <a:srgbClr val="002856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B33A0FE-D4A7-E23D-356D-27D8F4CF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8400" y="6377940"/>
            <a:ext cx="254001" cy="287258"/>
          </a:xfrm>
        </p:spPr>
        <p:txBody>
          <a:bodyPr/>
          <a:lstStyle/>
          <a:p>
            <a:fld id="{B6F15528-21DE-4FAA-801E-634DDDAF4B2B}" type="slidenum">
              <a:rPr lang="en-US" sz="1867" b="1">
                <a:solidFill>
                  <a:schemeClr val="bg2"/>
                </a:solidFill>
              </a:rPr>
              <a:t>40</a:t>
            </a:fld>
            <a:endParaRPr lang="en-US" sz="1867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7B9F3-19A4-9EEF-B6E0-233073109C3F}"/>
              </a:ext>
            </a:extLst>
          </p:cNvPr>
          <p:cNvSpPr txBox="1"/>
          <p:nvPr/>
        </p:nvSpPr>
        <p:spPr>
          <a:xfrm>
            <a:off x="842554" y="85504"/>
            <a:ext cx="10648406" cy="1938992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West $333,000 March 2024 Board Mtg </a:t>
            </a:r>
          </a:p>
          <a:p>
            <a:r>
              <a:rPr lang="en-US" sz="24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HS Barrett Station $470,000 March 2024 Board Mtg </a:t>
            </a:r>
          </a:p>
          <a:p>
            <a:r>
              <a:rPr lang="en-US" sz="24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Fortis Academy  $650,000 March 2024 Board Mtg </a:t>
            </a:r>
          </a:p>
          <a:p>
            <a:r>
              <a:rPr lang="en-US" sz="24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$9,860,000 March 2024 Board Mtg </a:t>
            </a:r>
          </a:p>
          <a:p>
            <a:r>
              <a:rPr lang="en-US" sz="24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 Oak - $5,000,000 March 2024 Board Mtg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14:cNvPr>
              <p14:cNvContentPartPr/>
              <p14:nvPr/>
            </p14:nvContentPartPr>
            <p14:xfrm>
              <a:off x="6295830" y="5962185"/>
              <a:ext cx="240" cy="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59830" y="5926185"/>
                <a:ext cx="72000" cy="7212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8133CAF6-4A14-7D17-DF4F-F3387F924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112" y="2409331"/>
            <a:ext cx="7046976" cy="3512691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49C17B-8D0D-58FD-0792-051E50EFFE99}"/>
              </a:ext>
            </a:extLst>
          </p:cNvPr>
          <p:cNvSpPr txBox="1"/>
          <p:nvPr/>
        </p:nvSpPr>
        <p:spPr>
          <a:xfrm>
            <a:off x="9088582" y="673140"/>
            <a:ext cx="223981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$16,313,000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CE1B0E7D-B0FC-9DE2-F080-D674BFDB4224}"/>
              </a:ext>
            </a:extLst>
          </p:cNvPr>
          <p:cNvSpPr txBox="1">
            <a:spLocks/>
          </p:cNvSpPr>
          <p:nvPr/>
        </p:nvSpPr>
        <p:spPr>
          <a:xfrm>
            <a:off x="11267440" y="6501650"/>
            <a:ext cx="343989" cy="28732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867" b="1">
                <a:solidFill>
                  <a:schemeClr val="tx1"/>
                </a:solidFill>
              </a:rPr>
              <a:pPr algn="ctr"/>
              <a:t>40</a:t>
            </a:fld>
            <a:endParaRPr lang="en-US" sz="1867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4789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8C995EA-C654-BBF5-7495-E0EE653D23A8}"/>
              </a:ext>
            </a:extLst>
          </p:cNvPr>
          <p:cNvSpPr/>
          <p:nvPr/>
        </p:nvSpPr>
        <p:spPr>
          <a:xfrm>
            <a:off x="196103" y="0"/>
            <a:ext cx="12202207" cy="605422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2933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2933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282290" y="76200"/>
            <a:ext cx="9627420" cy="976296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960" tIns="30480" rIns="60960" bIns="30480" rtlCol="0" anchor="t">
            <a:spAutoFit/>
          </a:bodyPr>
          <a:lstStyle/>
          <a:p>
            <a:pPr algn="ctr"/>
            <a:r>
              <a:rPr lang="en-US" sz="2667" b="1" dirty="0">
                <a:solidFill>
                  <a:srgbClr val="002856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Project Acquisition Account</a:t>
            </a:r>
          </a:p>
          <a:p>
            <a:pPr algn="ctr"/>
            <a:r>
              <a:rPr lang="en-US" sz="2667" b="1" dirty="0">
                <a:solidFill>
                  <a:srgbClr val="002856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July 31, 2025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C200A3C-B746-4FA5-8100-EB6B715A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8400" y="6377940"/>
            <a:ext cx="254001" cy="287258"/>
          </a:xfrm>
        </p:spPr>
        <p:txBody>
          <a:bodyPr/>
          <a:lstStyle/>
          <a:p>
            <a:fld id="{B6F15528-21DE-4FAA-801E-634DDDAF4B2B}" type="slidenum">
              <a:rPr lang="en-US" sz="1867" b="1">
                <a:solidFill>
                  <a:schemeClr val="bg2"/>
                </a:solidFill>
              </a:rPr>
              <a:t>41</a:t>
            </a:fld>
            <a:endParaRPr lang="en-US" sz="1867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9B31C0-2528-17F3-ED13-DEA8AD74B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103" y="1374159"/>
            <a:ext cx="11995897" cy="5147410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0F2EAB0-A157-4987-1754-6F531B4EBDA8}"/>
              </a:ext>
            </a:extLst>
          </p:cNvPr>
          <p:cNvSpPr txBox="1">
            <a:spLocks/>
          </p:cNvSpPr>
          <p:nvPr/>
        </p:nvSpPr>
        <p:spPr>
          <a:xfrm>
            <a:off x="11267440" y="6501650"/>
            <a:ext cx="343989" cy="28732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867" b="1">
                <a:solidFill>
                  <a:schemeClr val="tx1"/>
                </a:solidFill>
              </a:rPr>
              <a:pPr algn="ctr"/>
              <a:t>41</a:t>
            </a:fld>
            <a:endParaRPr lang="en-US" sz="1867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41610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20AE4-0668-C7C0-C93E-A275D49DB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4A74443E-25F5-B590-F87E-B12A599B41E5}"/>
              </a:ext>
            </a:extLst>
          </p:cNvPr>
          <p:cNvSpPr/>
          <p:nvPr/>
        </p:nvSpPr>
        <p:spPr>
          <a:xfrm>
            <a:off x="1370" y="0"/>
            <a:ext cx="12202207" cy="605422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2933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2933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94FB03-F9CB-CD1A-3D44-21332FDFC631}"/>
              </a:ext>
            </a:extLst>
          </p:cNvPr>
          <p:cNvSpPr txBox="1"/>
          <p:nvPr/>
        </p:nvSpPr>
        <p:spPr>
          <a:xfrm>
            <a:off x="973531" y="163286"/>
            <a:ext cx="9627420" cy="976296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960" tIns="30480" rIns="60960" bIns="30480" rtlCol="0" anchor="t">
            <a:spAutoFit/>
          </a:bodyPr>
          <a:lstStyle/>
          <a:p>
            <a:pPr algn="ctr"/>
            <a:r>
              <a:rPr lang="en-US" sz="2667" b="1" dirty="0">
                <a:solidFill>
                  <a:srgbClr val="002856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2024 MNT NOTES</a:t>
            </a:r>
          </a:p>
          <a:p>
            <a:pPr algn="ctr"/>
            <a:r>
              <a:rPr lang="en-US" sz="2667" b="1" dirty="0">
                <a:solidFill>
                  <a:srgbClr val="002856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July 31, 2025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455E62C-D9C2-1739-540A-6EE622073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8400" y="6377940"/>
            <a:ext cx="254001" cy="287258"/>
          </a:xfrm>
        </p:spPr>
        <p:txBody>
          <a:bodyPr/>
          <a:lstStyle/>
          <a:p>
            <a:fld id="{B6F15528-21DE-4FAA-801E-634DDDAF4B2B}" type="slidenum">
              <a:rPr lang="en-US" sz="1867" b="1">
                <a:solidFill>
                  <a:schemeClr val="bg2"/>
                </a:solidFill>
              </a:rPr>
              <a:t>42</a:t>
            </a:fld>
            <a:endParaRPr lang="en-US" sz="1867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AACA5A-4FFB-365A-35E1-3A87F9096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944" y="1302726"/>
            <a:ext cx="11720576" cy="5130845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DB0A3C7-E9BE-01D8-FD54-E919F8CB94E6}"/>
              </a:ext>
            </a:extLst>
          </p:cNvPr>
          <p:cNvSpPr txBox="1">
            <a:spLocks/>
          </p:cNvSpPr>
          <p:nvPr/>
        </p:nvSpPr>
        <p:spPr>
          <a:xfrm>
            <a:off x="11267440" y="6501650"/>
            <a:ext cx="343989" cy="28732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867" b="1">
                <a:solidFill>
                  <a:schemeClr val="tx1"/>
                </a:solidFill>
              </a:rPr>
              <a:pPr algn="ctr"/>
              <a:t>42</a:t>
            </a:fld>
            <a:endParaRPr lang="en-US" sz="1867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6640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1CCD1F-0C40-2801-EF2C-98DA15EF1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70" y="40652"/>
            <a:ext cx="9912653" cy="780276"/>
          </a:xfrm>
        </p:spPr>
        <p:txBody>
          <a:bodyPr/>
          <a:lstStyle/>
          <a:p>
            <a:r>
              <a:rPr lang="en-US" dirty="0"/>
              <a:t>Maintenance Notes 2024 – Projects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17DACF-2BE0-9BFF-34CB-D84053B15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832" y="926592"/>
            <a:ext cx="11680545" cy="5049335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A2B327E-3913-C31A-06E7-0BBAA20C02BE}"/>
              </a:ext>
            </a:extLst>
          </p:cNvPr>
          <p:cNvSpPr txBox="1">
            <a:spLocks/>
          </p:cNvSpPr>
          <p:nvPr/>
        </p:nvSpPr>
        <p:spPr>
          <a:xfrm>
            <a:off x="11848011" y="6483176"/>
            <a:ext cx="343989" cy="28732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867" b="1">
                <a:solidFill>
                  <a:schemeClr val="tx1"/>
                </a:solidFill>
              </a:rPr>
              <a:pPr algn="ctr"/>
              <a:t>43</a:t>
            </a:fld>
            <a:endParaRPr lang="en-US" sz="1867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36063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0B071-BF91-8015-309C-0FC3579EF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97" y="84679"/>
            <a:ext cx="10133105" cy="667173"/>
          </a:xfrm>
        </p:spPr>
        <p:txBody>
          <a:bodyPr>
            <a:normAutofit fontScale="90000"/>
          </a:bodyPr>
          <a:lstStyle/>
          <a:p>
            <a:r>
              <a:rPr lang="en-US"/>
              <a:t>Maintenance Notes 2024 – Projects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A7F1B6-AFA7-32FF-E866-64457FC64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7824"/>
            <a:ext cx="12135104" cy="546201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40753-09EB-000C-6A39-F8FE203FC9F5}"/>
              </a:ext>
            </a:extLst>
          </p:cNvPr>
          <p:cNvSpPr txBox="1">
            <a:spLocks/>
          </p:cNvSpPr>
          <p:nvPr/>
        </p:nvSpPr>
        <p:spPr>
          <a:xfrm>
            <a:off x="11848011" y="6570742"/>
            <a:ext cx="343989" cy="28732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867" b="1">
                <a:solidFill>
                  <a:schemeClr val="tx1"/>
                </a:solidFill>
              </a:rPr>
              <a:pPr algn="ctr"/>
              <a:t>44</a:t>
            </a:fld>
            <a:endParaRPr lang="en-US" sz="1867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31234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56AA0-626C-D3BD-4EA5-1D10DC906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ea typeface="Roboto"/>
                <a:cs typeface="Adobe Devanagari" panose="02040503050201020203" pitchFamily="18" charset="0"/>
              </a:rPr>
              <a:t>Irvington Renovation </a:t>
            </a:r>
            <a:r>
              <a:rPr lang="en-US" dirty="0">
                <a:latin typeface="Roboto"/>
                <a:ea typeface="Roboto"/>
                <a:cs typeface="Adobe Devanagari" panose="02040503050201020203" pitchFamily="18" charset="0"/>
              </a:rPr>
              <a:t>– Funds by Source</a:t>
            </a:r>
            <a:br>
              <a:rPr lang="en-US" dirty="0">
                <a:latin typeface="Roboto"/>
                <a:ea typeface="Roboto"/>
                <a:cs typeface="Adobe Devanagari" panose="02040503050201020203" pitchFamily="18" charset="0"/>
              </a:rPr>
            </a:br>
            <a:r>
              <a:rPr lang="en-US" dirty="0">
                <a:latin typeface="Roboto"/>
                <a:ea typeface="Roboto"/>
                <a:cs typeface="Adobe Devanagari" panose="02040503050201020203" pitchFamily="18" charset="0"/>
              </a:rPr>
              <a:t>As of July 31, 2025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38AB03-39EB-416A-B573-29E2A539C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295DE-AC0A-F8C2-A97B-75B0651DD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431" y="1598829"/>
            <a:ext cx="11225137" cy="3887570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8682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91" y="1"/>
            <a:ext cx="12192000" cy="678180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282290" y="76200"/>
            <a:ext cx="9627420" cy="55625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67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</a:p>
        </p:txBody>
      </p:sp>
      <p:sp>
        <p:nvSpPr>
          <p:cNvPr id="6" name="object 187">
            <a:extLst>
              <a:ext uri="{FF2B5EF4-FFF2-40B4-BE49-F238E27FC236}">
                <a16:creationId xmlns:a16="http://schemas.microsoft.com/office/drawing/2014/main" id="{68432409-01C8-4D86-AF74-5C991354163D}"/>
              </a:ext>
            </a:extLst>
          </p:cNvPr>
          <p:cNvSpPr txBox="1"/>
          <p:nvPr/>
        </p:nvSpPr>
        <p:spPr>
          <a:xfrm>
            <a:off x="0" y="1071032"/>
            <a:ext cx="12141200" cy="2385932"/>
          </a:xfrm>
          <a:prstGeom prst="rect">
            <a:avLst/>
          </a:prstGeom>
        </p:spPr>
        <p:txBody>
          <a:bodyPr vert="horz" wrap="square" lIns="0" tIns="8467" rIns="0" bIns="0" rtlCol="0" anchor="t">
            <a:spAutoFit/>
          </a:bodyPr>
          <a:lstStyle/>
          <a:p>
            <a:pPr marL="8467" marR="3387" algn="ctr">
              <a:lnSpc>
                <a:spcPct val="116100"/>
              </a:lnSpc>
              <a:spcBef>
                <a:spcPts val="67"/>
              </a:spcBef>
            </a:pPr>
            <a:r>
              <a:rPr lang="en-US" sz="2667" b="1" spc="17">
                <a:solidFill>
                  <a:srgbClr val="13110E"/>
                </a:solidFill>
                <a:cs typeface="Roboto"/>
              </a:rPr>
              <a:t>I certify that the foregoing information is true and accurate to the best of my knowledge.</a:t>
            </a:r>
          </a:p>
          <a:p>
            <a:pPr marL="8467" marR="3387" algn="ctr">
              <a:lnSpc>
                <a:spcPct val="116100"/>
              </a:lnSpc>
              <a:spcBef>
                <a:spcPts val="67"/>
              </a:spcBef>
            </a:pPr>
            <a:r>
              <a:rPr lang="en-US" sz="2667" b="1" spc="17">
                <a:solidFill>
                  <a:srgbClr val="13110E"/>
                </a:solidFill>
                <a:cs typeface="Roboto"/>
              </a:rPr>
              <a:t>/s/ Jesus J. Amezcua, RTSBA,CPA, Ph.D., CPFIM, Asst. Supt. for Business Support Services</a:t>
            </a:r>
          </a:p>
          <a:p>
            <a:pPr marL="8467" marR="3387" algn="ctr">
              <a:lnSpc>
                <a:spcPct val="116100"/>
              </a:lnSpc>
              <a:spcBef>
                <a:spcPts val="67"/>
              </a:spcBef>
            </a:pPr>
            <a:r>
              <a:rPr lang="en-US" sz="2667" b="1" spc="17">
                <a:solidFill>
                  <a:srgbClr val="13110E"/>
                </a:solidFill>
                <a:cs typeface="Roboto"/>
              </a:rPr>
              <a:t>/s/ Marcia Leiva, Chief Accounting Officer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7F591-E2A6-41E6-A092-16CBEDC54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400" y="4394200"/>
            <a:ext cx="2058366" cy="73776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8513E-279E-424E-8913-175AB139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2800" y="4219932"/>
            <a:ext cx="2707844" cy="737766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2A367E7-8B75-FD70-2444-87E26B554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1867" b="1">
                <a:solidFill>
                  <a:schemeClr val="tx1"/>
                </a:solidFill>
              </a:rPr>
              <a:pPr algn="ctr"/>
              <a:t>46</a:t>
            </a:fld>
            <a:endParaRPr lang="en-US" sz="1867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89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927EC29E-55F1-542C-5241-238848F40E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5600" y="43676"/>
            <a:ext cx="11226800" cy="624103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 algn="ctr">
              <a:lnSpc>
                <a:spcPct val="100000"/>
              </a:lnSpc>
              <a:spcBef>
                <a:spcPts val="67"/>
              </a:spcBef>
            </a:pPr>
            <a:r>
              <a:rPr lang="en-US" sz="4000" spc="27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Budget &amp; Tax Calendar </a:t>
            </a:r>
            <a:endParaRPr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745B05-0F8F-9EC0-4F33-21703E3F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1FC1B8-A711-48A6-22EA-2029E8F2DFF9}"/>
              </a:ext>
            </a:extLst>
          </p:cNvPr>
          <p:cNvSpPr txBox="1"/>
          <p:nvPr/>
        </p:nvSpPr>
        <p:spPr>
          <a:xfrm>
            <a:off x="272603" y="837098"/>
            <a:ext cx="11715481" cy="5139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June 24, 2025   - Budget Submission &amp; Board Budget Workshop</a:t>
            </a:r>
          </a:p>
          <a:p>
            <a:r>
              <a:rPr lang="en-US" sz="21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July 25, 2025    - </a:t>
            </a:r>
            <a:r>
              <a:rPr lang="en-US" sz="2133" b="1" dirty="0">
                <a:solidFill>
                  <a:schemeClr val="bg1"/>
                </a:solidFill>
                <a:highlight>
                  <a:srgbClr val="00FF00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Preliminary Values  $689B      -&gt;             Projected in budget $688B</a:t>
            </a:r>
          </a:p>
          <a:p>
            <a:r>
              <a:rPr lang="en-US" sz="21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 Est. NNR  .004648      </a:t>
            </a:r>
            <a:r>
              <a:rPr lang="en-US" sz="2133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(.004798)</a:t>
            </a:r>
            <a:r>
              <a:rPr lang="en-US" sz="21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VAR  .005040</a:t>
            </a:r>
          </a:p>
          <a:p>
            <a:r>
              <a:rPr lang="en-US" sz="2133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July  30, 2025  -  Board Workshop &amp; Budget Adoption</a:t>
            </a:r>
          </a:p>
          <a:p>
            <a:endParaRPr lang="en-US" sz="2133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133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Aug  20, 2025   - Board Mtg - </a:t>
            </a:r>
            <a:r>
              <a:rPr lang="en-US" sz="1867" b="1" dirty="0">
                <a:highlight>
                  <a:srgbClr val="FFFF00"/>
                </a:highlight>
              </a:rPr>
              <a:t>Consider approval of: </a:t>
            </a:r>
            <a:r>
              <a:rPr lang="en-US" sz="1867" dirty="0">
                <a:highlight>
                  <a:srgbClr val="FFFF00"/>
                </a:highlight>
              </a:rPr>
              <a:t> (1) certification of the anticipated tax collection rate, (2) the </a:t>
            </a:r>
          </a:p>
          <a:p>
            <a:r>
              <a:rPr lang="en-US" sz="1867" dirty="0">
                <a:highlight>
                  <a:srgbClr val="FFFF00"/>
                </a:highlight>
              </a:rPr>
              <a:t>			     anticipated  debt collection rate for excess debt collections, (3) calculation of the no-new-revenue </a:t>
            </a:r>
          </a:p>
          <a:p>
            <a:r>
              <a:rPr lang="en-US" sz="1867" dirty="0">
                <a:highlight>
                  <a:srgbClr val="FFFF00"/>
                </a:highlight>
              </a:rPr>
              <a:t>                                       rate and voter-approved rates by the Harris County Tax Assessor/Collector</a:t>
            </a:r>
            <a:endParaRPr lang="en-US" sz="1867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1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Aug 25, 2025    -  Tax Values to be received</a:t>
            </a:r>
          </a:p>
          <a:p>
            <a:r>
              <a:rPr lang="en-US" sz="21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Aug  31, 2025   -  Advertisement -10 days prior</a:t>
            </a:r>
          </a:p>
          <a:p>
            <a:r>
              <a:rPr lang="en-US" sz="21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Sept 10, 2025   </a:t>
            </a:r>
            <a:r>
              <a:rPr lang="en-US" sz="2667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 </a:t>
            </a:r>
            <a:r>
              <a:rPr lang="en-US" sz="1600" b="1" dirty="0"/>
              <a:t>Consider approval of: </a:t>
            </a:r>
            <a:r>
              <a:rPr lang="en-US" sz="1600" dirty="0"/>
              <a:t> (4) 2025 Certified Property Values and the submission of the no-new-revenue tax rate and voter-approval tax rate using the certified estimate of taxable value, and (5) a plan to </a:t>
            </a:r>
            <a:r>
              <a:rPr lang="en-US" sz="1600" b="1" u="sng" dirty="0"/>
              <a:t>adopt a tax rate of $0.004798 </a:t>
            </a:r>
            <a:r>
              <a:rPr lang="en-US" sz="1600" dirty="0"/>
              <a:t>for Tax Year 2025 in accordance with the Truth in Taxation laws codified in Chapter 26 of the Texas Tax Code as  amended by the 89th Legislature.</a:t>
            </a:r>
          </a:p>
          <a:p>
            <a:r>
              <a:rPr lang="en-US" sz="21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October 15, 2025 – Consider approval </a:t>
            </a:r>
            <a:r>
              <a:rPr lang="en-US" sz="2133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adopt the tax rate .004798</a:t>
            </a:r>
            <a:r>
              <a:rPr lang="en-US" sz="21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– Required 60% motion to     </a:t>
            </a:r>
          </a:p>
          <a:p>
            <a:r>
              <a:rPr lang="en-US" sz="21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  approve.  5/7</a:t>
            </a:r>
            <a:endParaRPr lang="en-US" sz="2133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5E7909-305D-34B8-B08A-B629361952C4}"/>
              </a:ext>
            </a:extLst>
          </p:cNvPr>
          <p:cNvSpPr/>
          <p:nvPr/>
        </p:nvSpPr>
        <p:spPr>
          <a:xfrm>
            <a:off x="355600" y="2223752"/>
            <a:ext cx="11255829" cy="2275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Tax related dates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36D4AA-409E-4D04-021F-98D73E770464}"/>
              </a:ext>
            </a:extLst>
          </p:cNvPr>
          <p:cNvSpPr/>
          <p:nvPr/>
        </p:nvSpPr>
        <p:spPr>
          <a:xfrm>
            <a:off x="183606" y="615870"/>
            <a:ext cx="11255829" cy="2275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Budget related dates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1803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040DE1-9979-8195-27EF-1CF3970A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C34B3E-EC14-07E6-B2E4-1D3A64579740}"/>
              </a:ext>
            </a:extLst>
          </p:cNvPr>
          <p:cNvSpPr txBox="1"/>
          <p:nvPr/>
        </p:nvSpPr>
        <p:spPr>
          <a:xfrm>
            <a:off x="-762000" y="1697145"/>
            <a:ext cx="6173972" cy="1336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i="1" spc="60" dirty="0">
                <a:solidFill>
                  <a:srgbClr val="332440"/>
                </a:solidFill>
                <a:latin typeface="Roboto"/>
                <a:cs typeface="Roboto"/>
              </a:rPr>
              <a:t>INTERIM FINANCIAL REPORT </a:t>
            </a:r>
            <a:br>
              <a:rPr lang="en-US" sz="2000" b="1" i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2000" b="1" i="1" spc="60" dirty="0">
                <a:solidFill>
                  <a:srgbClr val="332440"/>
                </a:solidFill>
                <a:latin typeface="Roboto"/>
                <a:cs typeface="Roboto"/>
              </a:rPr>
              <a:t>(unaudited) </a:t>
            </a:r>
            <a:br>
              <a:rPr lang="en-US" sz="2000" b="1" i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2000" b="1" i="1" spc="60" dirty="0">
                <a:solidFill>
                  <a:srgbClr val="332440"/>
                </a:solidFill>
                <a:latin typeface="Roboto"/>
                <a:cs typeface="Roboto"/>
              </a:rPr>
              <a:t>GENERAL FUND</a:t>
            </a:r>
          </a:p>
          <a:p>
            <a:pPr marL="12700" algn="ctr">
              <a:spcBef>
                <a:spcPts val="100"/>
              </a:spcBef>
            </a:pPr>
            <a:r>
              <a:rPr lang="en-US" sz="2000" b="1" i="1" spc="60" dirty="0">
                <a:solidFill>
                  <a:srgbClr val="332440"/>
                </a:solidFill>
                <a:latin typeface="Roboto"/>
                <a:cs typeface="Roboto"/>
              </a:rPr>
              <a:t>Balance Sheet as of </a:t>
            </a:r>
            <a:r>
              <a:rPr lang="en-US" sz="2000" b="1" i="1" spc="60" dirty="0">
                <a:solidFill>
                  <a:srgbClr val="332440"/>
                </a:solidFill>
                <a:latin typeface="Roboto"/>
              </a:rPr>
              <a:t>July 31, 2025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27CEA7-E31F-423A-6EBD-B6264D040013}"/>
              </a:ext>
            </a:extLst>
          </p:cNvPr>
          <p:cNvSpPr/>
          <p:nvPr/>
        </p:nvSpPr>
        <p:spPr>
          <a:xfrm>
            <a:off x="496140" y="3526713"/>
            <a:ext cx="3494613" cy="245587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B329CE-05A9-C525-A324-008B5E987EC5}"/>
              </a:ext>
            </a:extLst>
          </p:cNvPr>
          <p:cNvSpPr txBox="1"/>
          <p:nvPr/>
        </p:nvSpPr>
        <p:spPr>
          <a:xfrm>
            <a:off x="933015" y="3794481"/>
            <a:ext cx="2668926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u="sng" dirty="0">
                <a:solidFill>
                  <a:schemeClr val="accent1">
                    <a:lumMod val="75000"/>
                  </a:schemeClr>
                </a:solidFill>
              </a:rPr>
              <a:t>Total Assets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:   </a:t>
            </a:r>
          </a:p>
          <a:p>
            <a:r>
              <a:rPr lang="en-US" sz="1400" b="1" dirty="0">
                <a:solidFill>
                  <a:srgbClr val="332440"/>
                </a:solidFill>
              </a:rPr>
              <a:t>	$ 46,755,479</a:t>
            </a:r>
          </a:p>
          <a:p>
            <a:endParaRPr lang="en-US" sz="1400" b="1" dirty="0">
              <a:solidFill>
                <a:srgbClr val="332440"/>
              </a:solidFill>
            </a:endParaRPr>
          </a:p>
          <a:p>
            <a:r>
              <a:rPr lang="en-US" sz="1400" u="sng" dirty="0">
                <a:solidFill>
                  <a:schemeClr val="accent1">
                    <a:lumMod val="75000"/>
                  </a:schemeClr>
                </a:solidFill>
              </a:rPr>
              <a:t>Total Liabilities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:   </a:t>
            </a:r>
          </a:p>
          <a:p>
            <a:r>
              <a:rPr lang="en-US" sz="1400" b="1" dirty="0">
                <a:solidFill>
                  <a:srgbClr val="332440"/>
                </a:solidFill>
              </a:rPr>
              <a:t>	$ 3,057,457</a:t>
            </a:r>
          </a:p>
          <a:p>
            <a:endParaRPr lang="en-US" sz="1400" b="1" dirty="0">
              <a:solidFill>
                <a:srgbClr val="332440"/>
              </a:solidFill>
              <a:ea typeface="Calibri"/>
              <a:cs typeface="Calibri"/>
            </a:endParaRPr>
          </a:p>
          <a:p>
            <a:r>
              <a:rPr lang="en-US" sz="1400" u="sng" dirty="0">
                <a:solidFill>
                  <a:schemeClr val="accent1">
                    <a:lumMod val="75000"/>
                  </a:schemeClr>
                </a:solidFill>
              </a:rPr>
              <a:t>Total Fund Equity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en-US" sz="1400" b="1" dirty="0">
                <a:solidFill>
                  <a:srgbClr val="332440"/>
                </a:solidFill>
              </a:rPr>
              <a:t>	$ 42,272,572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289948-153F-AB6C-C996-6554DC795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2689" y="429370"/>
            <a:ext cx="6901732" cy="64286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4339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7D6838-40F0-DC8D-DC44-C4023051F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7</a:t>
            </a:fld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D87DFCF-1D55-1BA3-CEBB-2827B8A825BE}"/>
              </a:ext>
            </a:extLst>
          </p:cNvPr>
          <p:cNvSpPr txBox="1">
            <a:spLocks/>
          </p:cNvSpPr>
          <p:nvPr/>
        </p:nvSpPr>
        <p:spPr>
          <a:xfrm>
            <a:off x="3792773" y="202441"/>
            <a:ext cx="8277308" cy="926920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8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2200" spc="40" dirty="0">
                <a:solidFill>
                  <a:schemeClr val="bg1"/>
                </a:solidFill>
                <a:latin typeface="Roboto"/>
                <a:cs typeface="Roboto"/>
              </a:rPr>
              <a:t>INTERIM FINANCIAL REPORT (unaudited)</a:t>
            </a:r>
            <a:br>
              <a:rPr lang="en-US" sz="2200" spc="40" dirty="0">
                <a:solidFill>
                  <a:schemeClr val="bg1"/>
                </a:solidFill>
                <a:latin typeface="Roboto"/>
                <a:cs typeface="Roboto"/>
              </a:rPr>
            </a:br>
            <a:r>
              <a:rPr lang="en-US" sz="2200" spc="40" dirty="0">
                <a:solidFill>
                  <a:schemeClr val="bg1"/>
                </a:solidFill>
                <a:latin typeface="Roboto"/>
                <a:cs typeface="Roboto"/>
              </a:rPr>
              <a:t>ASST. SUPERINTENDENT FOR BUSINESS SERVICES MESSAGE</a:t>
            </a:r>
            <a:br>
              <a:rPr lang="en-US" sz="2200" spc="40" dirty="0">
                <a:solidFill>
                  <a:schemeClr val="bg1"/>
                </a:solidFill>
                <a:latin typeface="Roboto"/>
                <a:cs typeface="Roboto"/>
              </a:rPr>
            </a:br>
            <a:r>
              <a:rPr lang="en-US" sz="2200" spc="40" dirty="0">
                <a:solidFill>
                  <a:schemeClr val="bg1"/>
                </a:solidFill>
              </a:rPr>
              <a:t>As of July 31, 2025</a:t>
            </a:r>
            <a:endParaRPr lang="en-US" sz="22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3D3B266-2FFB-3B03-732F-F8A9783F75ED}"/>
              </a:ext>
            </a:extLst>
          </p:cNvPr>
          <p:cNvSpPr txBox="1"/>
          <p:nvPr/>
        </p:nvSpPr>
        <p:spPr>
          <a:xfrm>
            <a:off x="226656" y="1386799"/>
            <a:ext cx="12042207" cy="1147750"/>
          </a:xfrm>
          <a:prstGeom prst="rect">
            <a:avLst/>
          </a:prstGeom>
        </p:spPr>
        <p:txBody>
          <a:bodyPr vert="horz" wrap="square" lIns="0" tIns="107950" rIns="0" bIns="0" rtlCol="0" anchor="t">
            <a:spAutoFit/>
          </a:bodyPr>
          <a:lstStyle/>
          <a:p>
            <a:pPr marL="12700">
              <a:spcBef>
                <a:spcPts val="850"/>
              </a:spcBef>
            </a:pPr>
            <a:r>
              <a:rPr lang="en-US" sz="20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The</a:t>
            </a:r>
            <a:r>
              <a:rPr lang="en-US" sz="20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000" b="1" u="sng" spc="-5" dirty="0">
                <a:solidFill>
                  <a:srgbClr val="C13D40"/>
                </a:solidFill>
                <a:latin typeface="Roboto"/>
                <a:cs typeface="Roboto"/>
              </a:rPr>
              <a:t>ESTIMATED</a:t>
            </a:r>
            <a:r>
              <a:rPr lang="en-US" sz="20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0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General Fund balance at 07/31/2025 is $42,272,572 after current appropriations. 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0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 year end adjustments are completed, a budget amendment will be submitted to the board for items assigned, restricted and committed that will roll forward into FY 2025.</a:t>
            </a:r>
            <a:endParaRPr lang="en-US" sz="2000" b="1" spc="-5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9F2871-AB51-44F8-A499-9A5D2D34F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6" y="2685190"/>
            <a:ext cx="10965908" cy="345460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D2D2035-AB4B-C67A-6AEE-E8C5AE4CB357}"/>
              </a:ext>
            </a:extLst>
          </p:cNvPr>
          <p:cNvSpPr/>
          <p:nvPr/>
        </p:nvSpPr>
        <p:spPr>
          <a:xfrm rot="10800000">
            <a:off x="11052314" y="5453114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77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0791D5-9B2E-9FF9-4BC9-C5856E0D8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8</a:t>
            </a:fld>
            <a:endParaRPr lang="en-US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CEF822AF-A384-F17C-7337-BFD2C990EC2D}"/>
              </a:ext>
            </a:extLst>
          </p:cNvPr>
          <p:cNvSpPr txBox="1">
            <a:spLocks/>
          </p:cNvSpPr>
          <p:nvPr/>
        </p:nvSpPr>
        <p:spPr>
          <a:xfrm>
            <a:off x="3071222" y="15903"/>
            <a:ext cx="9120778" cy="123161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8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2200" spc="-50" dirty="0">
                <a:solidFill>
                  <a:schemeClr val="bg1"/>
                </a:solidFill>
              </a:rPr>
              <a:t>INTERIM FINANCIAL REPORT (unaudited)</a:t>
            </a:r>
            <a:br>
              <a:rPr lang="en-US" sz="2200" spc="-50" dirty="0">
                <a:solidFill>
                  <a:schemeClr val="bg1"/>
                </a:solidFill>
              </a:rPr>
            </a:br>
            <a:r>
              <a:rPr lang="en-US" sz="2200" spc="-50" dirty="0">
                <a:solidFill>
                  <a:schemeClr val="bg1"/>
                </a:solidFill>
              </a:rPr>
              <a:t>As of July 31, 2025</a:t>
            </a:r>
            <a:br>
              <a:rPr lang="en-US" sz="2200" spc="-5" dirty="0">
                <a:solidFill>
                  <a:schemeClr val="bg1"/>
                </a:solidFill>
              </a:rPr>
            </a:br>
            <a:br>
              <a:rPr lang="en-US" sz="2200" spc="-5" dirty="0">
                <a:solidFill>
                  <a:schemeClr val="bg1"/>
                </a:solidFill>
                <a:latin typeface="Roboto"/>
                <a:cs typeface="Roboto"/>
              </a:rPr>
            </a:br>
            <a:r>
              <a:rPr lang="en-US" sz="2200" spc="-5" dirty="0">
                <a:solidFill>
                  <a:schemeClr val="bg1"/>
                </a:solidFill>
                <a:latin typeface="Roboto"/>
              </a:rPr>
              <a:t>Financial Ratios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B200B1-A9DE-7F6D-E16E-FCA6F450D2F4}"/>
              </a:ext>
            </a:extLst>
          </p:cNvPr>
          <p:cNvSpPr/>
          <p:nvPr/>
        </p:nvSpPr>
        <p:spPr>
          <a:xfrm>
            <a:off x="1081377" y="1701579"/>
            <a:ext cx="10710407" cy="8189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8C92C03-CDC0-0182-8F6A-E37307CE2613}"/>
              </a:ext>
            </a:extLst>
          </p:cNvPr>
          <p:cNvSpPr/>
          <p:nvPr/>
        </p:nvSpPr>
        <p:spPr>
          <a:xfrm>
            <a:off x="1081377" y="2973788"/>
            <a:ext cx="10710407" cy="8189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29CFA7-DC9A-AF98-B10C-F64F69B18281}"/>
              </a:ext>
            </a:extLst>
          </p:cNvPr>
          <p:cNvSpPr/>
          <p:nvPr/>
        </p:nvSpPr>
        <p:spPr>
          <a:xfrm>
            <a:off x="1081377" y="4158532"/>
            <a:ext cx="10774018" cy="8588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2E6A20-77BE-84A7-38C4-2A09662CF897}"/>
              </a:ext>
            </a:extLst>
          </p:cNvPr>
          <p:cNvSpPr txBox="1"/>
          <p:nvPr/>
        </p:nvSpPr>
        <p:spPr>
          <a:xfrm rot="10800000" flipV="1">
            <a:off x="1081376" y="1726351"/>
            <a:ext cx="107740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b="1" spc="35" dirty="0">
                <a:solidFill>
                  <a:schemeClr val="bg1"/>
                </a:solidFill>
                <a:latin typeface="Roboto"/>
                <a:cs typeface="Roboto"/>
              </a:rPr>
              <a:t>One</a:t>
            </a:r>
            <a:r>
              <a:rPr lang="en-US" sz="3600" spc="35" dirty="0">
                <a:solidFill>
                  <a:srgbClr val="332440"/>
                </a:solidFill>
                <a:latin typeface="Roboto"/>
                <a:cs typeface="Roboto"/>
              </a:rPr>
              <a:t> </a:t>
            </a:r>
            <a:r>
              <a:rPr lang="en-US" sz="3600" dirty="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lang="en-US" sz="4400" b="1" spc="-5" dirty="0">
                <a:solidFill>
                  <a:srgbClr val="332440"/>
                </a:solidFill>
                <a:latin typeface="Roboto"/>
                <a:cs typeface="Roboto"/>
              </a:rPr>
              <a:t>Indicator of Financial Strength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EA051F-54D9-1F5C-51D1-2B05948D943D}"/>
              </a:ext>
            </a:extLst>
          </p:cNvPr>
          <p:cNvSpPr txBox="1"/>
          <p:nvPr/>
        </p:nvSpPr>
        <p:spPr>
          <a:xfrm>
            <a:off x="1171492" y="2973788"/>
            <a:ext cx="113129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b="1" spc="35" dirty="0">
                <a:solidFill>
                  <a:schemeClr val="bg1"/>
                </a:solidFill>
                <a:latin typeface="Roboto"/>
                <a:cs typeface="Roboto"/>
              </a:rPr>
              <a:t>Two</a:t>
            </a:r>
            <a:r>
              <a:rPr lang="en-US" sz="3600" spc="35" dirty="0">
                <a:solidFill>
                  <a:srgbClr val="332440"/>
                </a:solidFill>
                <a:latin typeface="Roboto"/>
                <a:cs typeface="Roboto"/>
              </a:rPr>
              <a:t> </a:t>
            </a:r>
            <a:r>
              <a:rPr lang="en-US" sz="3600" dirty="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400" b="1" i="0" u="none" strike="noStrike" kern="1200" cap="none" spc="-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 of Efficient </a:t>
            </a:r>
            <a:r>
              <a:rPr lang="en-US" sz="4400" b="1" spc="-5" dirty="0">
                <a:solidFill>
                  <a:srgbClr val="332440"/>
                </a:solidFill>
                <a:latin typeface="Roboto"/>
                <a:cs typeface="Roboto"/>
              </a:rPr>
              <a:t>Le</a:t>
            </a:r>
            <a:r>
              <a:rPr kumimoji="0" lang="en-US" sz="4400" b="1" i="0" u="none" strike="noStrike" kern="1200" cap="none" spc="-5" normalizeH="0" baseline="0" noProof="0" dirty="0" err="1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verage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3C2907-48E1-5B1A-1B0F-22FEECC8AD06}"/>
              </a:ext>
            </a:extLst>
          </p:cNvPr>
          <p:cNvSpPr txBox="1"/>
          <p:nvPr/>
        </p:nvSpPr>
        <p:spPr>
          <a:xfrm>
            <a:off x="1171492" y="4158532"/>
            <a:ext cx="123435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Three</a:t>
            </a: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lang="en-US" sz="3600" dirty="0">
                <a:solidFill>
                  <a:srgbClr val="332440"/>
                </a:solidFill>
                <a:latin typeface="Roboto"/>
                <a:cs typeface="Roboto"/>
              </a:rPr>
              <a:t>-  </a:t>
            </a:r>
            <a:r>
              <a:rPr kumimoji="0" lang="en-US" sz="4500" b="1" i="0" u="none" strike="noStrike" kern="1200" cap="none" spc="-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Efficiency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694206-B2A2-5484-C315-A0CEC5C462D8}"/>
              </a:ext>
            </a:extLst>
          </p:cNvPr>
          <p:cNvSpPr/>
          <p:nvPr/>
        </p:nvSpPr>
        <p:spPr>
          <a:xfrm>
            <a:off x="1081377" y="5356316"/>
            <a:ext cx="10774018" cy="8588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156255-7950-B504-4A56-11EDC78AFFA4}"/>
              </a:ext>
            </a:extLst>
          </p:cNvPr>
          <p:cNvSpPr txBox="1"/>
          <p:nvPr/>
        </p:nvSpPr>
        <p:spPr>
          <a:xfrm>
            <a:off x="1171492" y="5356316"/>
            <a:ext cx="122139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Four</a:t>
            </a: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lang="en-US" sz="3600" dirty="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Revenue Growth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6814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2A879E-A3DA-6C88-6086-C322A008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3">
            <a:extLst>
              <a:ext uri="{FF2B5EF4-FFF2-40B4-BE49-F238E27FC236}">
                <a16:creationId xmlns:a16="http://schemas.microsoft.com/office/drawing/2014/main" id="{02BEC2B7-DA89-0860-0161-66EFAF772958}"/>
              </a:ext>
            </a:extLst>
          </p:cNvPr>
          <p:cNvSpPr txBox="1">
            <a:spLocks/>
          </p:cNvSpPr>
          <p:nvPr/>
        </p:nvSpPr>
        <p:spPr>
          <a:xfrm>
            <a:off x="3943184" y="63589"/>
            <a:ext cx="8174603" cy="11927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182880" rIns="0" bIns="0" anchor="t">
            <a:normAutofit fontScale="6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As of July 31, 2025</a:t>
            </a:r>
            <a:br>
              <a:rPr lang="en-US" sz="24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500" b="1" i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"/>
                <a:cs typeface="Adobe Devanagari" panose="02040503050201020203" pitchFamily="18" charset="0"/>
              </a:rPr>
              <a:t>Indicators of Financial Strength</a:t>
            </a:r>
            <a:endParaRPr lang="en-US" sz="4500" b="1" i="1" kern="0" dirty="0">
              <a:solidFill>
                <a:schemeClr val="bg1"/>
              </a:solidFill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103DC5C3-EBFD-F61D-3295-895F5E8CCBAD}"/>
              </a:ext>
            </a:extLst>
          </p:cNvPr>
          <p:cNvSpPr/>
          <p:nvPr/>
        </p:nvSpPr>
        <p:spPr>
          <a:xfrm>
            <a:off x="157003" y="1406840"/>
            <a:ext cx="5655399" cy="5248718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AA182C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BC59777-FBA7-CAD0-F988-7944B802E8BB}"/>
              </a:ext>
            </a:extLst>
          </p:cNvPr>
          <p:cNvSpPr/>
          <p:nvPr/>
        </p:nvSpPr>
        <p:spPr>
          <a:xfrm>
            <a:off x="6139734" y="1406840"/>
            <a:ext cx="5655398" cy="5248718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AA182C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A391EFCF-A0F0-6ABC-3DE3-53FF283A7E16}"/>
              </a:ext>
            </a:extLst>
          </p:cNvPr>
          <p:cNvSpPr txBox="1">
            <a:spLocks/>
          </p:cNvSpPr>
          <p:nvPr/>
        </p:nvSpPr>
        <p:spPr>
          <a:xfrm>
            <a:off x="350246" y="1502121"/>
            <a:ext cx="5268909" cy="11927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Percent of Fund Balance to G/F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Expenditures Ratio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percent of rainy-day fund balance?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(*) Unadjusted</a:t>
            </a:r>
          </a:p>
        </p:txBody>
      </p:sp>
      <p:sp>
        <p:nvSpPr>
          <p:cNvPr id="7" name="Content Placeholder 25">
            <a:extLst>
              <a:ext uri="{FF2B5EF4-FFF2-40B4-BE49-F238E27FC236}">
                <a16:creationId xmlns:a16="http://schemas.microsoft.com/office/drawing/2014/main" id="{3373A28C-815D-3582-90E5-26674AB90845}"/>
              </a:ext>
            </a:extLst>
          </p:cNvPr>
          <p:cNvSpPr txBox="1">
            <a:spLocks/>
          </p:cNvSpPr>
          <p:nvPr/>
        </p:nvSpPr>
        <p:spPr>
          <a:xfrm>
            <a:off x="228563" y="2770105"/>
            <a:ext cx="5512277" cy="2737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200" u="sng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   </a:t>
            </a:r>
            <a:r>
              <a:rPr lang="en-US" sz="2200" b="1" u="sng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</a:t>
            </a:r>
            <a:r>
              <a:rPr lang="en-US" sz="2200" b="1" u="sng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20,868,892</a:t>
            </a:r>
            <a:r>
              <a:rPr lang="en-US" sz="2200" b="1" u="sng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2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G/F Expenditures         </a:t>
            </a:r>
            <a:r>
              <a:rPr lang="en-US" sz="22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$ 59,812,992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2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22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Goal :                      &gt; 30% of G/F Exp.</a:t>
            </a:r>
          </a:p>
          <a:p>
            <a:r>
              <a:rPr lang="en-US" sz="22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Benchmark:          10% to 29% </a:t>
            </a:r>
            <a:endParaRPr lang="en-US" sz="22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22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Danger:                  Under 10% </a:t>
            </a:r>
          </a:p>
        </p:txBody>
      </p:sp>
      <p:sp>
        <p:nvSpPr>
          <p:cNvPr id="8" name="Bevel 12">
            <a:extLst>
              <a:ext uri="{FF2B5EF4-FFF2-40B4-BE49-F238E27FC236}">
                <a16:creationId xmlns:a16="http://schemas.microsoft.com/office/drawing/2014/main" id="{58B486E2-486C-FD7B-CA7D-1D90AFC855CF}"/>
              </a:ext>
            </a:extLst>
          </p:cNvPr>
          <p:cNvSpPr/>
          <p:nvPr/>
        </p:nvSpPr>
        <p:spPr>
          <a:xfrm>
            <a:off x="495787" y="565791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 FY25</a:t>
            </a:r>
          </a:p>
        </p:txBody>
      </p:sp>
      <p:sp>
        <p:nvSpPr>
          <p:cNvPr id="10" name="Bevel 12">
            <a:extLst>
              <a:ext uri="{FF2B5EF4-FFF2-40B4-BE49-F238E27FC236}">
                <a16:creationId xmlns:a16="http://schemas.microsoft.com/office/drawing/2014/main" id="{378C8E45-E4D7-6E33-D621-FE8B3FE2DA41}"/>
              </a:ext>
            </a:extLst>
          </p:cNvPr>
          <p:cNvSpPr/>
          <p:nvPr/>
        </p:nvSpPr>
        <p:spPr>
          <a:xfrm>
            <a:off x="3217705" y="565791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 FY24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95A61DD-FD40-1333-0183-C08316B5410D}"/>
              </a:ext>
            </a:extLst>
          </p:cNvPr>
          <p:cNvSpPr/>
          <p:nvPr/>
        </p:nvSpPr>
        <p:spPr>
          <a:xfrm>
            <a:off x="495787" y="6254076"/>
            <a:ext cx="1515893" cy="3296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29%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73156E-AB8D-8F02-D363-DF7E03E13BE3}"/>
              </a:ext>
            </a:extLst>
          </p:cNvPr>
          <p:cNvSpPr/>
          <p:nvPr/>
        </p:nvSpPr>
        <p:spPr>
          <a:xfrm>
            <a:off x="2547037" y="6229162"/>
            <a:ext cx="26446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3 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5A69EDE2-F080-31AF-7BBB-7FE65C6FDA75}"/>
              </a:ext>
            </a:extLst>
          </p:cNvPr>
          <p:cNvSpPr txBox="1">
            <a:spLocks/>
          </p:cNvSpPr>
          <p:nvPr/>
        </p:nvSpPr>
        <p:spPr>
          <a:xfrm>
            <a:off x="6354002" y="1502121"/>
            <a:ext cx="5254902" cy="10786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Working Capital Ratio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0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cash flow availability for the organization?</a:t>
            </a:r>
          </a:p>
        </p:txBody>
      </p:sp>
      <p:sp>
        <p:nvSpPr>
          <p:cNvPr id="14" name="Content Placeholder 27">
            <a:extLst>
              <a:ext uri="{FF2B5EF4-FFF2-40B4-BE49-F238E27FC236}">
                <a16:creationId xmlns:a16="http://schemas.microsoft.com/office/drawing/2014/main" id="{130CD8BB-E7F9-3BF4-0A23-45CED607AECD}"/>
              </a:ext>
            </a:extLst>
          </p:cNvPr>
          <p:cNvSpPr txBox="1">
            <a:spLocks/>
          </p:cNvSpPr>
          <p:nvPr/>
        </p:nvSpPr>
        <p:spPr>
          <a:xfrm>
            <a:off x="6151186" y="2694839"/>
            <a:ext cx="5584939" cy="28125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Goal :		&gt;$15,000,000</a:t>
            </a:r>
          </a:p>
          <a:p>
            <a:pPr>
              <a:spcBef>
                <a:spcPts val="600"/>
              </a:spcBef>
            </a:pPr>
            <a:r>
              <a:rPr lang="en-US" sz="20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Benchmark :	 $10M to $15M</a:t>
            </a:r>
          </a:p>
          <a:p>
            <a:pPr>
              <a:spcBef>
                <a:spcPts val="600"/>
              </a:spcBef>
            </a:pPr>
            <a:r>
              <a:rPr lang="en-US" sz="20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Danger :	 Under &lt; $10M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220A61-2A4E-00B6-5ED3-16A3CA9219DB}"/>
              </a:ext>
            </a:extLst>
          </p:cNvPr>
          <p:cNvSpPr txBox="1"/>
          <p:nvPr/>
        </p:nvSpPr>
        <p:spPr>
          <a:xfrm>
            <a:off x="6208330" y="2731331"/>
            <a:ext cx="5527795" cy="1061829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Current Assets </a:t>
            </a:r>
            <a:endParaRPr lang="en-US" sz="20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Less Total Current Liabilities</a:t>
            </a:r>
          </a:p>
          <a:p>
            <a:pPr algn="ctr"/>
            <a:endParaRPr lang="en-US" sz="5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b="1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$</a:t>
            </a:r>
            <a:r>
              <a:rPr lang="en-US" b="1" kern="0" dirty="0">
                <a:solidFill>
                  <a:srgbClr val="291F35"/>
                </a:solidFill>
                <a:latin typeface="Roboto"/>
                <a:ea typeface="Roboto"/>
              </a:rPr>
              <a:t>46,755,479-$3,057,457 =$43,698,022</a:t>
            </a:r>
            <a:endParaRPr lang="en-US" sz="2500" b="1" kern="0" dirty="0">
              <a:solidFill>
                <a:srgbClr val="291F35"/>
              </a:solidFill>
              <a:latin typeface="Roboto"/>
              <a:ea typeface="Roboto"/>
            </a:endParaRPr>
          </a:p>
        </p:txBody>
      </p:sp>
      <p:sp>
        <p:nvSpPr>
          <p:cNvPr id="16" name="Bevel 12">
            <a:extLst>
              <a:ext uri="{FF2B5EF4-FFF2-40B4-BE49-F238E27FC236}">
                <a16:creationId xmlns:a16="http://schemas.microsoft.com/office/drawing/2014/main" id="{34A619C7-96FA-F74D-71A2-8425D69536DF}"/>
              </a:ext>
            </a:extLst>
          </p:cNvPr>
          <p:cNvSpPr/>
          <p:nvPr/>
        </p:nvSpPr>
        <p:spPr>
          <a:xfrm>
            <a:off x="6530747" y="565791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$43M FY25</a:t>
            </a:r>
          </a:p>
        </p:txBody>
      </p:sp>
      <p:sp>
        <p:nvSpPr>
          <p:cNvPr id="17" name="Bevel 12">
            <a:extLst>
              <a:ext uri="{FF2B5EF4-FFF2-40B4-BE49-F238E27FC236}">
                <a16:creationId xmlns:a16="http://schemas.microsoft.com/office/drawing/2014/main" id="{99BC5983-3698-A9BF-1A44-67EEAD655B9F}"/>
              </a:ext>
            </a:extLst>
          </p:cNvPr>
          <p:cNvSpPr/>
          <p:nvPr/>
        </p:nvSpPr>
        <p:spPr>
          <a:xfrm>
            <a:off x="9452776" y="564524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$39M FY24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234E7D4-CCE8-9C80-413A-9BF735EA69AC}"/>
              </a:ext>
            </a:extLst>
          </p:cNvPr>
          <p:cNvSpPr/>
          <p:nvPr/>
        </p:nvSpPr>
        <p:spPr>
          <a:xfrm>
            <a:off x="6483372" y="6254075"/>
            <a:ext cx="1973946" cy="3296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$33M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E08F7A-2F8E-EEE1-2717-C23E67BE4D1C}"/>
              </a:ext>
            </a:extLst>
          </p:cNvPr>
          <p:cNvSpPr/>
          <p:nvPr/>
        </p:nvSpPr>
        <p:spPr>
          <a:xfrm>
            <a:off x="9150518" y="6229161"/>
            <a:ext cx="26446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51568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da1d68-6943-4298-848a-a4c30d66f170" xsi:nil="true"/>
    <lcf76f155ced4ddcb4097134ff3c332f xmlns="b1806ed9-116f-48ef-ad10-dcdf79218d1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E4881F416C346A9ECBA63B2AA3687" ma:contentTypeVersion="18" ma:contentTypeDescription="Create a new document." ma:contentTypeScope="" ma:versionID="0d653c7cfcef992d0eec3a60791249b9">
  <xsd:schema xmlns:xsd="http://www.w3.org/2001/XMLSchema" xmlns:xs="http://www.w3.org/2001/XMLSchema" xmlns:p="http://schemas.microsoft.com/office/2006/metadata/properties" xmlns:ns2="b1806ed9-116f-48ef-ad10-dcdf79218d13" xmlns:ns3="b2da1d68-6943-4298-848a-a4c30d66f170" targetNamespace="http://schemas.microsoft.com/office/2006/metadata/properties" ma:root="true" ma:fieldsID="3f1e59fb6eaed8cb82ac198cfa25cfff" ns2:_="" ns3:_="">
    <xsd:import namespace="b1806ed9-116f-48ef-ad10-dcdf79218d13"/>
    <xsd:import namespace="b2da1d68-6943-4298-848a-a4c30d66f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806ed9-116f-48ef-ad10-dcdf79218d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cd72e08-dc67-45a2-8a88-4d021391ae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da1d68-6943-4298-848a-a4c30d66f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1df62f4-08ba-469c-aff8-6314f372567c}" ma:internalName="TaxCatchAll" ma:showField="CatchAllData" ma:web="b2da1d68-6943-4298-848a-a4c30d66f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7FF67D-A517-4E29-9153-2AA5FBDF1E2B}">
  <ds:schemaRefs>
    <ds:schemaRef ds:uri="http://schemas.microsoft.com/office/2006/metadata/properties"/>
    <ds:schemaRef ds:uri="http://schemas.microsoft.com/office/infopath/2007/PartnerControls"/>
    <ds:schemaRef ds:uri="b2da1d68-6943-4298-848a-a4c30d66f170"/>
    <ds:schemaRef ds:uri="b1806ed9-116f-48ef-ad10-dcdf79218d13"/>
  </ds:schemaRefs>
</ds:datastoreItem>
</file>

<file path=customXml/itemProps2.xml><?xml version="1.0" encoding="utf-8"?>
<ds:datastoreItem xmlns:ds="http://schemas.openxmlformats.org/officeDocument/2006/customXml" ds:itemID="{53C085EE-844C-471C-A553-5B71ACB2AF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806ed9-116f-48ef-ad10-dcdf79218d13"/>
    <ds:schemaRef ds:uri="b2da1d68-6943-4298-848a-a4c30d66f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6D0A27-9A24-4996-A81A-EBBC9A969D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2241</Words>
  <Application>Microsoft Office PowerPoint</Application>
  <PresentationFormat>Widescreen</PresentationFormat>
  <Paragraphs>379</Paragraphs>
  <Slides>46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Abadi Extra Light</vt:lpstr>
      <vt:lpstr>Adobe Devanagari</vt:lpstr>
      <vt:lpstr>Arial</vt:lpstr>
      <vt:lpstr>Arial Black</vt:lpstr>
      <vt:lpstr>Calibri</vt:lpstr>
      <vt:lpstr>Roboto</vt:lpstr>
      <vt:lpstr>Times New Roman</vt:lpstr>
      <vt:lpstr>Office Theme</vt:lpstr>
      <vt:lpstr>Financial Highlights</vt:lpstr>
      <vt:lpstr>Highlights of Interim Financial Report (unaudited)</vt:lpstr>
      <vt:lpstr>Posted on Our Website</vt:lpstr>
      <vt:lpstr>PowerPoint Presentation</vt:lpstr>
      <vt:lpstr>Budget &amp; Tax Calendar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INTERIM FINANCIAL REPORT (unaudited)  TAX COLLECTIONS COMPARATIVE ANALYSIS  Fiscal Year-To-Date as of July 31, 2025</vt:lpstr>
      <vt:lpstr>PowerPoint Presentation</vt:lpstr>
      <vt:lpstr>INTERIM FINANCIAL REPORT (unaudited) TAX COLLECTIONS  Fiscal Year-To-Date as of July 31, 2025  (11th month / 12 months)</vt:lpstr>
      <vt:lpstr>INTERIM FINANCIAL REPORT (unaudited) TAX COLLECTIONS  Fiscal Year-To-Date as of July 31, 2025  (11th month / 12 months)</vt:lpstr>
      <vt:lpstr>INTERIM FINANCIAL REPORT (unaudited) TAX COLLECTIONS  Fiscal Year-To-Date as of July 31, 2025  (11th month / 12 months)</vt:lpstr>
      <vt:lpstr>INTERIM FINANCIAL REPORT (unaudited) DISBURSEMENT – ALL FUNDS  July 31, 2025</vt:lpstr>
      <vt:lpstr>INTERIM FINANCIAL REPORT (unaudited) Segment Division Data   As of July 31, 2025</vt:lpstr>
      <vt:lpstr>HIGHLIGHTS OF BUDGET AMENDMENT REPORT August 20th, Board Meeting (unaudited)</vt:lpstr>
      <vt:lpstr>Education Foundation Update </vt:lpstr>
      <vt:lpstr>Statement of Financial Position </vt:lpstr>
      <vt:lpstr>Transaction Detail by Inflow &amp; Outflow </vt:lpstr>
      <vt:lpstr>PFC &amp; LEASE REVENUE PROJECTS UPDATE </vt:lpstr>
      <vt:lpstr> Small Business Report FY2024-25 09/01/24 to 07/31/25   </vt:lpstr>
      <vt:lpstr>PowerPoint Presentation</vt:lpstr>
      <vt:lpstr>Content</vt:lpstr>
      <vt:lpstr> Expenditures FY 2024-25 (09/01/24 to 07/31/2025)  </vt:lpstr>
      <vt:lpstr>List of Small Businesses FY 2024-25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Maintenance Notes 2024 – Projects </vt:lpstr>
      <vt:lpstr>Maintenance Notes 2024 – Projects </vt:lpstr>
      <vt:lpstr>Irvington Renovation – Funds by Source As of July 31, 2025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Vianey Torres</dc:creator>
  <cp:lastModifiedBy>Jesus Amezcua</cp:lastModifiedBy>
  <cp:revision>16</cp:revision>
  <dcterms:created xsi:type="dcterms:W3CDTF">2023-01-13T14:32:39Z</dcterms:created>
  <dcterms:modified xsi:type="dcterms:W3CDTF">2025-08-20T16:03:52Z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0x01010099BE4881F416C346A9ECBA63B2AA3687</vt:lpwstr>
  </property>
  <property fmtid="{D5CDD505-2E9C-101B-9397-08002B2CF9AE}" pid="3" name="ArticulateGUID">
    <vt:lpwstr>47EA1FFA-EC0F-43AE-83CA-03A8334D3E7B</vt:lpwstr>
  </property>
  <property fmtid="{D5CDD505-2E9C-101B-9397-08002B2CF9AE}" pid="4" name="ArticulatePath">
    <vt:lpwstr>July 2025 - Highlights</vt:lpwstr>
  </property>
</Properties>
</file>