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6"/>
    <a:srgbClr val="AA1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137"/>
  </p:normalViewPr>
  <p:slideViewPr>
    <p:cSldViewPr snapToGrid="0">
      <p:cViewPr varScale="1">
        <p:scale>
          <a:sx n="106" d="100"/>
          <a:sy n="106" d="100"/>
        </p:scale>
        <p:origin x="75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97E85-AE2F-5E4D-BD31-4491DBAA1DDE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D045A-EFD8-8442-A329-860414E5C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6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1199-91F8-6C6C-3F4A-8EB3A9CE8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52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FEEE8-3D59-DB8F-A9B1-56C15C354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52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434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6AB4-B4F5-F949-17A8-4EB18DD1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6594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15A1E-C21C-B8E7-6947-5E0214472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B3EB-92BA-7CA6-8DB2-43AAF21B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A0640-E063-0B88-460A-2F3F31FA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1E18B-119A-626E-2C3F-948178B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9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788E4-B391-E702-EC63-7FB5196E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535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B575-C67C-5A4A-664F-D22CA5C35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75855"/>
            <a:ext cx="5181600" cy="39291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38F9C-A40E-8528-1100-45AC0B90E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75855"/>
            <a:ext cx="5181600" cy="39291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94544-054E-BCE1-0ECA-6A7340B1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D579D-CADB-C783-4E0B-2E66CD54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35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6AB4-B4F5-F949-17A8-4EB18DD1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23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15A1E-C21C-B8E7-6947-5E0214472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B3EB-92BA-7CA6-8DB2-43AAF21B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3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A0640-E063-0B88-460A-2F3F31FA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1E18B-119A-626E-2C3F-948178B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5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8963F49-2F0F-7C16-EEF2-687D6E1CA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52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rgbClr val="AA18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569DE2-361F-A603-C6A2-6700432AE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52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47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3949-66AC-834B-E78D-34BDDBD3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4D1F-CB9C-2E03-EAE7-1FAB84175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07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5AB89-762E-E17B-693C-17EFB527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F050C-9AA6-DA1C-CE42-A394BEFB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90434"/>
            <a:ext cx="639417" cy="365125"/>
          </a:xfrm>
        </p:spPr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7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osing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3949-66AC-834B-E78D-34BDDBD3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4D1F-CB9C-2E03-EAE7-1FAB84175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07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03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osing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3949-66AC-834B-E78D-34BDDBD3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85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4D1F-CB9C-2E03-EAE7-1FAB84175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07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70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788E4-B391-E702-EC63-7FB5196EF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B575-C67C-5A4A-664F-D22CA5C35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38F9C-A40E-8528-1100-45AC0B90E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94544-054E-BCE1-0ECA-6A7340B1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D579D-CADB-C783-4E0B-2E66CD54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90434"/>
            <a:ext cx="639417" cy="365125"/>
          </a:xfrm>
        </p:spPr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6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6AB4-B4F5-F949-17A8-4EB18DD1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15A1E-C21C-B8E7-6947-5E0214472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B3EB-92BA-7CA6-8DB2-43AAF21B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90434"/>
            <a:ext cx="639417" cy="365125"/>
          </a:xfrm>
        </p:spPr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FA0640-E063-0B88-460A-2F3F31FA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1E18B-119A-626E-2C3F-948178B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90434"/>
            <a:ext cx="639417" cy="365125"/>
          </a:xfrm>
        </p:spPr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788E4-B391-E702-EC63-7FB5196E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59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B575-C67C-5A4A-664F-D22CA5C35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26427"/>
            <a:ext cx="5181600" cy="3929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38F9C-A40E-8528-1100-45AC0B90E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26427"/>
            <a:ext cx="5181600" cy="3929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94544-054E-BCE1-0ECA-6A7340B1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D579D-CADB-C783-4E0B-2E66CD54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6AF21-46AF-2DA8-24E9-920FD57D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D96B8-AFF8-2004-E0F7-F12D1D037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7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0CAAE-B860-926A-2F54-93836BEE4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44077" y="6290434"/>
            <a:ext cx="5413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FB0D5-5C7A-E53D-0213-A1F0C9E2E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0235" y="6290434"/>
            <a:ext cx="639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65728-08E2-384A-AA5C-1D59EF381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7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2" r:id="rId6"/>
    <p:sldLayoutId id="2147483654" r:id="rId7"/>
    <p:sldLayoutId id="2147483662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85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8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8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8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8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453e9b949155a65bc27e540cb11a3db889586ff86f5fa565e8780707a4ad0ac1JmltdHM9MTczNjgxMjgwMA&amp;ptn=3&amp;ver=2&amp;hsh=4&amp;fclid=2a3e29eb-7350-6e86-316d-3cd472fb6f24&amp;u=a1aHR0cHM6Ly93d3cuaW52ZXN0b3BlZGlhLmNvbS90ZXJtcy9mL2ZlZGVyYWxmdW5kc3JhdGUuYXNw&amp;ntb=1" TargetMode="Externa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hyperlink" Target="https://www.bing.com/ck/a?!&amp;&amp;p=85a5905d3dc5277233f522a17d8afdc950207e6f35c4bfd2389484a2e5b44d4bJmltdHM9MTczNjgxMjgwMA&amp;ptn=3&amp;ver=2&amp;hsh=4&amp;fclid=2a3e29eb-7350-6e86-316d-3cd472fb6f24&amp;u=a1aHR0cHM6Ly93d3cuY2JzbmV3cy5jb20vbmV3cy9mZWRlcmFsLXJlc2VydmUtZmVkLW1lZXRpbmctaW50ZXJlc3QtcmF0ZS1jdXQtZGVjaXNpb24tZGVjZW1iZXItMjAyNC8&amp;ntb=1" TargetMode="External"/><Relationship Id="rId5" Type="http://schemas.openxmlformats.org/officeDocument/2006/relationships/hyperlink" Target="https://www.bing.com/ck/a?!&amp;&amp;p=ce943badfc48e58dd76db249e0726cc2bbf45e98f65bc770029ad87e92cefcf1JmltdHM9MTczNjgxMjgwMA&amp;ptn=3&amp;ver=2&amp;hsh=4&amp;fclid=2a3e29eb-7350-6e86-316d-3cd472fb6f24&amp;u=a1aHR0cHM6Ly95Y2hhcnRzLmNvbS9pbmRpY2F0b3JzL2VmZmVjdGl2ZV9mZWRlcmFsX2Z1bmRzX3JhdGU&amp;ntb=1" TargetMode="External"/><Relationship Id="rId4" Type="http://schemas.openxmlformats.org/officeDocument/2006/relationships/hyperlink" Target="https://www.bing.com/ck/a?!&amp;&amp;p=57eac65aa1e0fa7ecf524ea6a8949836f69c42ead6b118d09c3f359e6d2491f8JmltdHM9MTczNjgxMjgwMA&amp;ptn=3&amp;ver=2&amp;hsh=4&amp;fclid=2a3e29eb-7350-6e86-316d-3cd472fb6f24&amp;u=a1aHR0cHM6Ly93d3cuZm9yYmVzLmNvbS9hZHZpc29yL2ludmVzdGluZy9mZWRlcmFsLWZ1bmRzLXJhdGUv&amp;ntb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725C-2A37-8B6D-C4F6-1759D7419C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727" y="657059"/>
            <a:ext cx="7766936" cy="964149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Investment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44232-2D54-86C0-A7D4-28D0236B5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727" y="1679595"/>
            <a:ext cx="7766936" cy="1096899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As of July 31, 2025</a:t>
            </a:r>
          </a:p>
          <a:p>
            <a:pPr algn="l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9980E-7200-91D7-86D7-C6171750A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4837"/>
            <a:ext cx="5297194" cy="397289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BD9200-FC30-DDE6-4AD8-B5EFA6F1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22DE1-B367-451D-88ED-9A7BBAF71EE7}" type="slidenum">
              <a:rPr lang="en-US" smtClean="0"/>
              <a:pPr/>
              <a:t>1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88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A069-92AC-448C-DCA6-4B0079114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INVESTMENT PORTFOLIO MATURITY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63556-32ED-6BC4-A349-23DF75B8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65C4F-7445-8B94-49E1-7D06FE78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14" y="1690688"/>
            <a:ext cx="5846571" cy="426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51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C968-B293-99F5-06C9-62453C99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HCDE &amp; PFC PORTFOLIO MARKET AND BOOK VALUE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A29776-08F1-514F-2425-7F0CDFE4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C7CC6-F7FF-92EA-131C-9BD88DDD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122" y="1690688"/>
            <a:ext cx="4431756" cy="4254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97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A139-5F54-D176-02AE-24312DE5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BEGINNING AND ENDING VALUES / WAM / YIELD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36B30-CBAC-F348-E069-BD936138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7D34A-0751-7BE6-C3B5-7226CF947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859" y="1690688"/>
            <a:ext cx="4669941" cy="3950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2A44CC-3A6B-9B2F-CA26-2544EBB2D13E}"/>
              </a:ext>
            </a:extLst>
          </p:cNvPr>
          <p:cNvSpPr txBox="1"/>
          <p:nvPr/>
        </p:nvSpPr>
        <p:spPr>
          <a:xfrm>
            <a:off x="457200" y="4723855"/>
            <a:ext cx="5257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** Benchmark – 13 Week Treasury Bill at Maturity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Note:   The Department also maintained an average of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$3,631,694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during July 2025 to yield 4.355% in earnings credit resulting in Savings of $4,922.09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41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9C4CE-1C34-9897-09A3-228C66754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INVESTMENT INTEREST RATES AND EARNED YIELD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C6CE6-CE01-F927-ABA1-8587BABD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88519-6D5E-353E-2273-F4C569EFC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18" y="1223319"/>
            <a:ext cx="3457296" cy="4683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934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8FE-BAB3-CB6F-5431-1A0F112D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INVESTMENT INTEREST RATES AND EARNED YIELD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A1201-1450-E7FD-08F1-B96F1117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E0059-A781-7BB5-7D9A-9EAB742C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30" y="1777185"/>
            <a:ext cx="5657940" cy="3905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08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274DA-6E70-F94E-C7F4-87CEE04B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Q&amp;A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173EA-5912-B49E-C02F-9B997E27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87D772-7424-60A8-6E40-90B41297E1D0}"/>
              </a:ext>
            </a:extLst>
          </p:cNvPr>
          <p:cNvSpPr txBox="1"/>
          <p:nvPr/>
        </p:nvSpPr>
        <p:spPr>
          <a:xfrm>
            <a:off x="924697" y="1544595"/>
            <a:ext cx="10342605" cy="262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certify that the following information is true and accurate to the best of my knowledge. 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/s/ Jesus Amezcua, Ph.D., CPA, RTSBA, CPFIM,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Assistant Superintendent for Business Services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/s/ Marcia Leiva, Chief Accounting Officer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0F4B1-D11C-6255-5DF6-939E97D04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4" y="3713125"/>
            <a:ext cx="1899295" cy="200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E9F10-D4D2-30FF-D462-969AF610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085" y="3713125"/>
            <a:ext cx="1985205" cy="2089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543C8-9635-8D63-A1BE-45DBF11CB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396" y="3760921"/>
            <a:ext cx="1985205" cy="2053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DBCE4-2112-0A89-E2E9-6F94590E9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549" y="3734562"/>
            <a:ext cx="1985205" cy="2046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F5509-0CA4-BF58-7C62-B2A0C6C49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2860" y="3760921"/>
            <a:ext cx="1985205" cy="2075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732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8094-80A3-8BCB-405A-85414EC4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PURPOSE OF REPORT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745B05-0F8F-9EC0-4F33-21703E3F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44E6A-0179-C4DE-1219-67F6E4933F40}"/>
              </a:ext>
            </a:extLst>
          </p:cNvPr>
          <p:cNvSpPr txBox="1"/>
          <p:nvPr/>
        </p:nvSpPr>
        <p:spPr>
          <a:xfrm>
            <a:off x="639417" y="1332854"/>
            <a:ext cx="8210115" cy="4965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State compliance with state law, HCDE policy and investment strategy.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Texas Government Code, Section 2256, Public Funds Investment Act; 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HCDE CDA (LEGAL) and CDA (LOCAL), Other Revenues: Investments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Describe investment position at report date.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HCDE Portfolio by Investment Type  /  PFC Portfolio by Investment Type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State account or fund for each investment asset.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HCDE Investment Earnings Reports  /  PFC Investment Earnings Reports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State book and market value for each investment asset at beginning and end of the period.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HCDE Inventory Report  /  PFC Inventory Report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Present a summary statement for each pooled fund group, including beginning market value; additions and changes to market value during the period; and ending market value.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HCDE Inventory Report  /  PFC Inventory Report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A291C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285FB-CA2E-68C3-8589-380EEA50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10" y="695807"/>
            <a:ext cx="4072481" cy="2871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3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2081C-B20B-1C37-EE49-6EC1F013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E542-6258-2A58-2922-64CA1D32C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918" y="0"/>
            <a:ext cx="7802163" cy="5856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797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F69AA-D2B5-667D-A14D-B4D2B88E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5049"/>
            <a:ext cx="10515600" cy="302139"/>
          </a:xfrm>
        </p:spPr>
        <p:txBody>
          <a:bodyPr>
            <a:no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FEDERAL FUND RATE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sz="6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6C2BDA-1E2C-33D6-B52A-3118E752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DB47E-CE15-C2E0-3104-F800473DB826}"/>
              </a:ext>
            </a:extLst>
          </p:cNvPr>
          <p:cNvSpPr txBox="1"/>
          <p:nvPr/>
        </p:nvSpPr>
        <p:spPr>
          <a:xfrm>
            <a:off x="639416" y="615049"/>
            <a:ext cx="54565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The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federal funds rate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 is the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interest rate that banks charge other institutions for lending excess cash to them from their reserve balances overnight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123BB6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3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.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4"/>
              </a:rPr>
              <a:t>It is set by the Federal Open Markets Committee and currently ranges from 4.25% to 4.50%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123BB6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4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.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5"/>
              </a:rPr>
              <a:t>The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5"/>
              </a:rPr>
              <a:t>Effective Federal Funds Rate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5"/>
              </a:rPr>
              <a:t> is currently 4.33%, which is lower than the long-term average of 4.61%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123BB6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5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.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07A2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6"/>
              </a:rPr>
              <a:t>The Fed recently lowered the federal funds rate to a range of 4.25% to 4.5%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123BB6"/>
                </a:solidFill>
                <a:effectLst/>
                <a:uLnTx/>
                <a:uFillTx/>
                <a:latin typeface="-apple-system"/>
                <a:ea typeface="+mn-ea"/>
                <a:cs typeface="+mn-cs"/>
                <a:hlinkClick r:id="rId6"/>
              </a:rPr>
              <a:t>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04CBF7-FC34-E6A7-1BB0-D1E6A56912FE}"/>
              </a:ext>
            </a:extLst>
          </p:cNvPr>
          <p:cNvSpPr txBox="1"/>
          <p:nvPr/>
        </p:nvSpPr>
        <p:spPr>
          <a:xfrm>
            <a:off x="639417" y="3533015"/>
            <a:ext cx="54565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In January 2025, the Federal Reserve (Fed) kept the federal funds rate target at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4.25% to 4.50%,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following three consecutive rate cuts at the end of 2024. The Fed now projects only two rate cuts in 2025.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A391B-3A26-4621-1759-F2F0BAAD1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098" y="123898"/>
            <a:ext cx="4682485" cy="55107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56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3E820-C727-1523-6494-E6B0CE60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6" y="-193236"/>
            <a:ext cx="10515600" cy="1325563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Treasury Rates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AEE88-735C-5A89-A514-783BBD7B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36FE1-3B79-DC1D-D510-2274C41AA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4464" y="1043965"/>
            <a:ext cx="3493311" cy="145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BFECF-08DA-634E-6AB5-17F97D86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4464" y="2710208"/>
            <a:ext cx="9966443" cy="320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3CC079-D1F5-C8AC-D631-6B097DC429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42780" y="222883"/>
            <a:ext cx="5948127" cy="23935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83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75E4-650F-3161-BF30-4811A7DD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INVESTMENT BY FUND BY TYPE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ECA56-0719-E8D1-5864-1A3BEC95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E951D-0E3A-1B47-7A41-7B33038E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0" y="1594006"/>
            <a:ext cx="11522439" cy="4139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80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EB6F-47F2-11CD-61B6-C332C038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HCDE PORTFOLIO BY INVESTMENT TYPE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4A89B-624A-ADB0-3631-EA93E60D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3A095-9DAD-26CD-065C-0A38E458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08" y="1690688"/>
            <a:ext cx="5700254" cy="421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96C4C-C8E0-8BA5-4238-8D4084A8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028" y="2742338"/>
            <a:ext cx="4395597" cy="21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789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CF71-AEAA-E94F-53A4-C5218DF7A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PFC PORTFOLIO BY INVESTMENT TYPE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FF46A-E8C5-48A4-E6AD-85D82EC4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D4124-7370-C9CF-872C-5F585BD00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50236"/>
            <a:ext cx="4359018" cy="274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ED667-39E6-4182-A847-EE65CF0F6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552" y="2777586"/>
            <a:ext cx="6352583" cy="1688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638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5BA9-8C6B-A3CA-B6A2-C755B933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MONTHLY INVESTMENT REPORT (unaudited)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HCDE INVESTMENT PORTFOLIO COMPARISON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A291C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As of July 31,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01B56-C571-ABAC-ADF4-5E15EC71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65728-08E2-384A-AA5C-1D59EF381DCC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9A911-70F1-1400-6849-DB9D52EBC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1690688"/>
            <a:ext cx="7206097" cy="4230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043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da1d68-6943-4298-848a-a4c30d66f170" xsi:nil="true"/>
    <lcf76f155ced4ddcb4097134ff3c332f xmlns="b1806ed9-116f-48ef-ad10-dcdf79218d1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E4881F416C346A9ECBA63B2AA3687" ma:contentTypeVersion="18" ma:contentTypeDescription="Create a new document." ma:contentTypeScope="" ma:versionID="0d653c7cfcef992d0eec3a60791249b9">
  <xsd:schema xmlns:xsd="http://www.w3.org/2001/XMLSchema" xmlns:xs="http://www.w3.org/2001/XMLSchema" xmlns:p="http://schemas.microsoft.com/office/2006/metadata/properties" xmlns:ns2="b1806ed9-116f-48ef-ad10-dcdf79218d13" xmlns:ns3="b2da1d68-6943-4298-848a-a4c30d66f170" targetNamespace="http://schemas.microsoft.com/office/2006/metadata/properties" ma:root="true" ma:fieldsID="3f1e59fb6eaed8cb82ac198cfa25cfff" ns2:_="" ns3:_="">
    <xsd:import namespace="b1806ed9-116f-48ef-ad10-dcdf79218d13"/>
    <xsd:import namespace="b2da1d68-6943-4298-848a-a4c30d66f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06ed9-116f-48ef-ad10-dcdf79218d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cd72e08-dc67-45a2-8a88-4d021391a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da1d68-6943-4298-848a-a4c30d66f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1df62f4-08ba-469c-aff8-6314f372567c}" ma:internalName="TaxCatchAll" ma:showField="CatchAllData" ma:web="b2da1d68-6943-4298-848a-a4c30d66f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6D0A27-9A24-4996-A81A-EBBC9A969D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7FF67D-A517-4E29-9153-2AA5FBDF1E2B}">
  <ds:schemaRefs>
    <ds:schemaRef ds:uri="http://schemas.microsoft.com/office/2006/metadata/properties"/>
    <ds:schemaRef ds:uri="http://schemas.microsoft.com/office/infopath/2007/PartnerControls"/>
    <ds:schemaRef ds:uri="b2da1d68-6943-4298-848a-a4c30d66f170"/>
    <ds:schemaRef ds:uri="b1806ed9-116f-48ef-ad10-dcdf79218d13"/>
  </ds:schemaRefs>
</ds:datastoreItem>
</file>

<file path=customXml/itemProps3.xml><?xml version="1.0" encoding="utf-8"?>
<ds:datastoreItem xmlns:ds="http://schemas.openxmlformats.org/officeDocument/2006/customXml" ds:itemID="{53C085EE-844C-471C-A553-5B71ACB2A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806ed9-116f-48ef-ad10-dcdf79218d13"/>
    <ds:schemaRef ds:uri="b2da1d68-6943-4298-848a-a4c30d66f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580</Words>
  <Application>Microsoft Office PowerPoint</Application>
  <PresentationFormat>Widescreen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-apple-system</vt:lpstr>
      <vt:lpstr>Aptos</vt:lpstr>
      <vt:lpstr>Arial</vt:lpstr>
      <vt:lpstr>Calibri</vt:lpstr>
      <vt:lpstr>Google Sans</vt:lpstr>
      <vt:lpstr>Trebuchet MS</vt:lpstr>
      <vt:lpstr>Wingdings 3</vt:lpstr>
      <vt:lpstr>Office Theme</vt:lpstr>
      <vt:lpstr>    Investment Report</vt:lpstr>
      <vt:lpstr>MONTHLY INVESTMENT REPORT (unaudited) PURPOSE OF REPORT As of July 31, 2025 </vt:lpstr>
      <vt:lpstr>PowerPoint Presentation</vt:lpstr>
      <vt:lpstr>FEDERAL FUND RATE </vt:lpstr>
      <vt:lpstr>Treasury Rates</vt:lpstr>
      <vt:lpstr>MONTHLY INVESTMENT REPORT (unaudited) INVESTMENT BY FUND BY TYPE As of July 31, 2025 </vt:lpstr>
      <vt:lpstr>MONTHLY INVESTMENT REPORT (unaudited) HCDE PORTFOLIO BY INVESTMENT TYPE As of July 31, 2025</vt:lpstr>
      <vt:lpstr>MONTHLY INVESTMENT REPORT (unaudited) PFC PORTFOLIO BY INVESTMENT TYPE As of July 31, 2025</vt:lpstr>
      <vt:lpstr>MONTHLY INVESTMENT REPORT (unaudited) HCDE INVESTMENT PORTFOLIO COMPARISON As of July 31, 2025</vt:lpstr>
      <vt:lpstr>MONTHLY INVESTMENT REPORT (unaudited) INVESTMENT PORTFOLIO MATURITY As of July 31, 2025</vt:lpstr>
      <vt:lpstr>MONTHLY INVESTMENT REPORT (unaudited) HCDE &amp; PFC PORTFOLIO MARKET AND BOOK VALUE As of July 31, 2025</vt:lpstr>
      <vt:lpstr>MONTHLY INVESTMENT REPORT (unaudited) BEGINNING AND ENDING VALUES / WAM / YIELD As of July 31, 2025</vt:lpstr>
      <vt:lpstr>MONTHLY INVESTMENT REPORT (unaudited) INVESTMENT INTEREST RATES AND EARNED YIELD As of July 31, 2025</vt:lpstr>
      <vt:lpstr>MONTHLY INVESTMENT REPORT (unaudited) INVESTMENT INTEREST RATES AND EARNED YIELD As of July 31, 2025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Vianey Torres</dc:creator>
  <cp:lastModifiedBy>Emmanuel Mensah</cp:lastModifiedBy>
  <cp:revision>13</cp:revision>
  <dcterms:created xsi:type="dcterms:W3CDTF">2023-01-13T14:32:39Z</dcterms:created>
  <dcterms:modified xsi:type="dcterms:W3CDTF">2025-08-20T16:13:49Z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0x01010099BE4881F416C346A9ECBA63B2AA3687</vt:lpwstr>
  </property>
  <property fmtid="{D5CDD505-2E9C-101B-9397-08002B2CF9AE}" pid="3" name="ArticulateGUID">
    <vt:lpwstr>FFEDC4BC-7390-426B-9EF9-CA2073A3BBD1</vt:lpwstr>
  </property>
  <property fmtid="{D5CDD505-2E9C-101B-9397-08002B2CF9AE}" pid="4" name="ArticulatePath">
    <vt:lpwstr>HCDE_PPT Template</vt:lpwstr>
  </property>
</Properties>
</file>