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ink/ink1.xml" ContentType="application/inkml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ink/ink2.xml" ContentType="application/inkml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ink/ink3.xml" ContentType="application/inkml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ink/ink4.xml" ContentType="application/inkml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5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66" r:id="rId18"/>
    <p:sldId id="297" r:id="rId19"/>
    <p:sldId id="349" r:id="rId20"/>
    <p:sldId id="323" r:id="rId21"/>
    <p:sldId id="299" r:id="rId22"/>
    <p:sldId id="300" r:id="rId23"/>
    <p:sldId id="301" r:id="rId24"/>
    <p:sldId id="293" r:id="rId25"/>
    <p:sldId id="305" r:id="rId26"/>
    <p:sldId id="346" r:id="rId27"/>
    <p:sldId id="278" r:id="rId28"/>
    <p:sldId id="338" r:id="rId29"/>
    <p:sldId id="311" r:id="rId30"/>
    <p:sldId id="331" r:id="rId31"/>
    <p:sldId id="283" r:id="rId32"/>
    <p:sldId id="335" r:id="rId33"/>
    <p:sldId id="273" r:id="rId34"/>
    <p:sldId id="336" r:id="rId35"/>
    <p:sldId id="341" r:id="rId36"/>
    <p:sldId id="350" r:id="rId37"/>
    <p:sldId id="355" r:id="rId38"/>
    <p:sldId id="351" r:id="rId39"/>
    <p:sldId id="352" r:id="rId40"/>
    <p:sldId id="353" r:id="rId41"/>
    <p:sldId id="354" r:id="rId42"/>
    <p:sldId id="356" r:id="rId43"/>
    <p:sldId id="268" r:id="rId44"/>
    <p:sldId id="347" r:id="rId45"/>
    <p:sldId id="343" r:id="rId46"/>
    <p:sldId id="348" r:id="rId47"/>
    <p:sldId id="322" r:id="rId48"/>
    <p:sldId id="344" r:id="rId49"/>
    <p:sldId id="332" r:id="rId50"/>
    <p:sldId id="329" r:id="rId51"/>
  </p:sldIdLst>
  <p:sldSz cx="18288000" cy="10287000"/>
  <p:notesSz cx="9309100" cy="70231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DBC2B1-1D60-0867-926E-89C563EA5738}" name="Anai Rodriguez" initials="AR" userId="S::Anai.Rodriguez@hcde-texas.org::6e88ac4e-7b1b-4191-9e8b-3c4766ff51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D875"/>
    <a:srgbClr val="BAFAA0"/>
    <a:srgbClr val="332440"/>
    <a:srgbClr val="025E32"/>
    <a:srgbClr val="291F35"/>
    <a:srgbClr val="DF531B"/>
    <a:srgbClr val="B2251A"/>
    <a:srgbClr val="163501"/>
    <a:srgbClr val="C13D40"/>
    <a:srgbClr val="3DC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95" autoAdjust="0"/>
  </p:normalViewPr>
  <p:slideViewPr>
    <p:cSldViewPr snapToGrid="0">
      <p:cViewPr varScale="1">
        <p:scale>
          <a:sx n="58" d="100"/>
          <a:sy n="58" d="100"/>
        </p:scale>
        <p:origin x="514" y="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gs" Target="tags/tag1.xml"/><Relationship Id="rId58" Type="http://schemas.microsoft.com/office/2018/10/relationships/authors" Target="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s://harriscountydeptofed-my.sharepoint.com/personal/edna_johnson_hcde-texas_org/Documents/Desktop/Special%20Projects/SBP/FY24-25/Small%20Business%20Worksheet%20-%20FY2024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FY2024 Expenditures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9D-4C7A-9077-A177D0B960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9D-4C7A-9077-A177D0B960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9D-4C7A-9077-A177D0B960DD}"/>
              </c:ext>
            </c:extLst>
          </c:dPt>
          <c:dLbls>
            <c:dLbl>
              <c:idx val="1"/>
              <c:layout>
                <c:manualLayout>
                  <c:x val="3.7285433070866139E-2"/>
                  <c:y val="5.28094925634295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9D-4C7A-9077-A177D0B960DD}"/>
                </c:ext>
              </c:extLst>
            </c:dLbl>
            <c:dLbl>
              <c:idx val="2"/>
              <c:layout>
                <c:manualLayout>
                  <c:x val="-7.8722003499562557E-2"/>
                  <c:y val="-0.188573928258967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9D-4C7A-9077-A177D0B960DD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'[Small Business Worksheet - FY2024.xls]10K or more visuals'!$M$30:$M$32</c:f>
              <c:strCache>
                <c:ptCount val="3"/>
                <c:pt idx="0">
                  <c:v>Small Business</c:v>
                </c:pt>
                <c:pt idx="1">
                  <c:v>Govt and Utilities</c:v>
                </c:pt>
                <c:pt idx="2">
                  <c:v>Non-Small Business</c:v>
                </c:pt>
              </c:strCache>
            </c:strRef>
          </c:cat>
          <c:val>
            <c:numRef>
              <c:f>'[Small Business Worksheet - FY2024.xls]10K or more visuals'!$N$30:$N$32</c:f>
              <c:numCache>
                <c:formatCode>_("$"* #,##0_);_("$"* \(#,##0\);_("$"* "-"??_);_(@_)</c:formatCode>
                <c:ptCount val="3"/>
                <c:pt idx="0">
                  <c:v>2683850.04</c:v>
                </c:pt>
                <c:pt idx="1">
                  <c:v>7742368.7600000007</c:v>
                </c:pt>
                <c:pt idx="2">
                  <c:v>29593159.759999994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9D-4C7A-9077-A177D0B96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/>
              <a:t>Small Business by Certifying Agency</a:t>
            </a:r>
          </a:p>
        </c:rich>
      </c:tx>
      <c:layout>
        <c:manualLayout>
          <c:xMode val="edge"/>
          <c:yMode val="edge"/>
          <c:x val="0.48950193993343494"/>
          <c:y val="1.8121153825231103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'[Small Business Worksheet - FY2024.xls]10K or more visuals'!$A$6</c:f>
              <c:strCache>
                <c:ptCount val="1"/>
                <c:pt idx="0">
                  <c:v>City of Houston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'[1]10K or more visuals'!$B$5</c:f>
              <c:strCache>
                <c:ptCount val="1"/>
                <c:pt idx="0">
                  <c:v>Expenditure</c:v>
                </c:pt>
              </c:strCache>
            </c:strRef>
          </c:cat>
          <c:val>
            <c:numRef>
              <c:f>'[1]10K or more visuals'!$B$6</c:f>
              <c:numCache>
                <c:formatCode>_("$"* #,##0_);_("$"* \(#,##0\);_("$"* "-"??_);_(@_)</c:formatCode>
                <c:ptCount val="1"/>
                <c:pt idx="0">
                  <c:v>1463544.91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8-48A1-A385-A967A0347842}"/>
            </c:ext>
          </c:extLst>
        </c:ser>
        <c:ser>
          <c:idx val="1"/>
          <c:order val="1"/>
          <c:tx>
            <c:strRef>
              <c:f>'[Small Business Worksheet - FY2024.xls]10K or more visuals'!$A$7</c:f>
              <c:strCache>
                <c:ptCount val="1"/>
                <c:pt idx="0">
                  <c:v>Houston Metropolitan Transit Authority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'[1]10K or more visuals'!$B$5</c:f>
              <c:strCache>
                <c:ptCount val="1"/>
                <c:pt idx="0">
                  <c:v>Expenditure</c:v>
                </c:pt>
              </c:strCache>
            </c:strRef>
          </c:cat>
          <c:val>
            <c:numRef>
              <c:f>'[1]10K or more visuals'!$B$7</c:f>
              <c:numCache>
                <c:formatCode>_("$"* #,##0_);_("$"* \(#,##0\);_("$"* "-"??_);_(@_)</c:formatCode>
                <c:ptCount val="1"/>
                <c:pt idx="0">
                  <c:v>468345.94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A8-48A1-A385-A967A0347842}"/>
            </c:ext>
          </c:extLst>
        </c:ser>
        <c:ser>
          <c:idx val="2"/>
          <c:order val="2"/>
          <c:tx>
            <c:strRef>
              <c:f>'[Small Business Worksheet - FY2024.xls]10K or more visuals'!$A$8</c:f>
              <c:strCache>
                <c:ptCount val="1"/>
                <c:pt idx="0">
                  <c:v>Port Houston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0968039284156023E-2"/>
                  <c:y val="-4.1527164457473811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aseline="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46215093496648"/>
                      <c:h val="0.10209005036289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88B-49DE-A623-B1CD52C7CB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'[1]10K or more visuals'!$B$5</c:f>
              <c:strCache>
                <c:ptCount val="1"/>
                <c:pt idx="0">
                  <c:v>Expenditure</c:v>
                </c:pt>
              </c:strCache>
            </c:strRef>
          </c:cat>
          <c:val>
            <c:numRef>
              <c:f>'[1]10K or more visuals'!$B$8</c:f>
              <c:numCache>
                <c:formatCode>_("$"* #,##0_);_("$"* \(#,##0\);_("$"* "-"??_);_(@_)</c:formatCode>
                <c:ptCount val="1"/>
                <c:pt idx="0">
                  <c:v>722484.02999999991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A8-48A1-A385-A967A0347842}"/>
            </c:ext>
          </c:extLst>
        </c:ser>
        <c:ser>
          <c:idx val="3"/>
          <c:order val="3"/>
          <c:tx>
            <c:strRef>
              <c:f>'[Small Business Worksheet - FY2024.xls]10K or more visuals'!$A$9</c:f>
              <c:strCache>
                <c:ptCount val="1"/>
                <c:pt idx="0">
                  <c:v>South Central Texas Regional Certification Agency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662922553470131E-2"/>
                  <c:y val="-8.3054328914947621E-17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8B-49DE-A623-B1CD52C7CB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'[1]10K or more visuals'!$B$5</c:f>
              <c:strCache>
                <c:ptCount val="1"/>
                <c:pt idx="0">
                  <c:v>Expenditure</c:v>
                </c:pt>
              </c:strCache>
            </c:strRef>
          </c:cat>
          <c:val>
            <c:numRef>
              <c:f>'[1]10K or more visuals'!$B$9</c:f>
              <c:numCache>
                <c:formatCode>_("$"* #,##0_);_("$"* \(#,##0\);_("$"* "-"??_);_(@_)</c:formatCode>
                <c:ptCount val="1"/>
                <c:pt idx="0">
                  <c:v>29475.16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A8-48A1-A385-A967A0347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5398959"/>
        <c:axId val="1"/>
      </c:barChart>
      <c:catAx>
        <c:axId val="10753989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out"/>
        <c:minorTickMark val="none"/>
        <c:tickLblPos val="nextTo"/>
        <c:spPr>
          <a:ln w="1270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39895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Small Business by Certification Type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'[Small Business Worksheet - FY2024.xls]10K or more visuals'!$N$6</c:f>
              <c:strCache>
                <c:ptCount val="1"/>
                <c:pt idx="0">
                  <c:v>Expenditure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26-4011-B6DA-09F2636CA6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26-4011-B6DA-09F2636CA6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26-4011-B6DA-09F2636CA6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26-4011-B6DA-09F2636CA648}"/>
              </c:ext>
            </c:extLst>
          </c:dPt>
          <c:dLbls>
            <c:dLbl>
              <c:idx val="0"/>
              <c:layout>
                <c:manualLayout>
                  <c:x val="0.13909756695893705"/>
                  <c:y val="-2.8746851340646182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09514885555148"/>
                      <c:h val="0.101527728483474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26-4011-B6DA-09F2636CA648}"/>
                </c:ext>
              </c:extLst>
            </c:dLbl>
            <c:dLbl>
              <c:idx val="1"/>
              <c:layout>
                <c:manualLayout>
                  <c:x val="3.9015638670166226E-2"/>
                  <c:y val="5.164041994750656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26-4011-B6DA-09F2636CA648}"/>
                </c:ext>
              </c:extLst>
            </c:dLbl>
            <c:dLbl>
              <c:idx val="2"/>
              <c:layout>
                <c:manualLayout>
                  <c:x val="-3.8307305336832895E-2"/>
                  <c:y val="-7.62470836978711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26-4011-B6DA-09F2636CA648}"/>
                </c:ext>
              </c:extLst>
            </c:dLbl>
            <c:dLbl>
              <c:idx val="3"/>
              <c:layout>
                <c:manualLayout>
                  <c:x val="-3.0180883639545058E-2"/>
                  <c:y val="6.866068824730241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26-4011-B6DA-09F2636CA648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'[Small Business Worksheet - FY2024.xls]10K or more visuals'!$M$7:$M$10</c:f>
              <c:strCache>
                <c:ptCount val="4"/>
                <c:pt idx="0">
                  <c:v>DBE</c:v>
                </c:pt>
                <c:pt idx="1">
                  <c:v>MBE</c:v>
                </c:pt>
                <c:pt idx="2">
                  <c:v>SBE</c:v>
                </c:pt>
                <c:pt idx="3">
                  <c:v>WBE</c:v>
                </c:pt>
              </c:strCache>
            </c:strRef>
          </c:cat>
          <c:val>
            <c:numRef>
              <c:f>'[Small Business Worksheet - FY2024.xls]10K or more visuals'!$N$7:$N$10</c:f>
              <c:numCache>
                <c:formatCode>_("$"* #,##0_);_("$"* \(#,##0\);_("$"* "-"??_);_(@_)</c:formatCode>
                <c:ptCount val="4"/>
                <c:pt idx="0">
                  <c:v>29475.16</c:v>
                </c:pt>
                <c:pt idx="1">
                  <c:v>1310077.21</c:v>
                </c:pt>
                <c:pt idx="2">
                  <c:v>902150.68</c:v>
                </c:pt>
                <c:pt idx="3">
                  <c:v>442146.99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26-4011-B6DA-09F2636CA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5770333407720336"/>
          <c:y val="0.84826522229132206"/>
          <c:w val="0.46408577133779366"/>
          <c:h val="0.1327184556151056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Small Business by Ethnicity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'[Small Business Worksheet - FY2024.xls]10K or more visuals'!$A$29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156082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aseline="0"/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'[Small Business Worksheet - FY2024.xls]10K or more visuals'!$B$28</c:f>
              <c:strCache>
                <c:ptCount val="1"/>
                <c:pt idx="0">
                  <c:v>Expenditure</c:v>
                </c:pt>
              </c:strCache>
            </c:strRef>
          </c:cat>
          <c:val>
            <c:numRef>
              <c:f>'[Small Business Worksheet - FY2024.xls]10K or more visuals'!$B$29</c:f>
              <c:numCache>
                <c:formatCode>_("$"* #,##0_);_("$"* \(#,##0\);_("$"* "-"??_);_(@_)</c:formatCode>
                <c:ptCount val="1"/>
                <c:pt idx="0">
                  <c:v>548912.99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3-4DE7-80E7-98DE3945B021}"/>
            </c:ext>
          </c:extLst>
        </c:ser>
        <c:ser>
          <c:idx val="1"/>
          <c:order val="1"/>
          <c:tx>
            <c:strRef>
              <c:f>'[Small Business Worksheet - FY2024.xls]10K or more visuals'!$A$30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E97132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aseline="0"/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'[Small Business Worksheet - FY2024.xls]10K or more visuals'!$B$28</c:f>
              <c:strCache>
                <c:ptCount val="1"/>
                <c:pt idx="0">
                  <c:v>Expenditure</c:v>
                </c:pt>
              </c:strCache>
            </c:strRef>
          </c:cat>
          <c:val>
            <c:numRef>
              <c:f>'[Small Business Worksheet - FY2024.xls]10K or more visuals'!$B$30</c:f>
              <c:numCache>
                <c:formatCode>_("$"* #,##0_);_("$"* \(#,##0\);_("$"* "-"??_);_(@_)</c:formatCode>
                <c:ptCount val="1"/>
                <c:pt idx="0">
                  <c:v>776549.09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3-4DE7-80E7-98DE3945B021}"/>
            </c:ext>
          </c:extLst>
        </c:ser>
        <c:ser>
          <c:idx val="2"/>
          <c:order val="2"/>
          <c:tx>
            <c:strRef>
              <c:f>'[Small Business Worksheet - FY2024.xls]10K or more visuals'!$A$31</c:f>
              <c:strCache>
                <c:ptCount val="1"/>
                <c:pt idx="0">
                  <c:v>Caucasian</c:v>
                </c:pt>
              </c:strCache>
            </c:strRef>
          </c:tx>
          <c:spPr>
            <a:solidFill>
              <a:srgbClr val="196B24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aseline="0"/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'[Small Business Worksheet - FY2024.xls]10K or more visuals'!$B$28</c:f>
              <c:strCache>
                <c:ptCount val="1"/>
                <c:pt idx="0">
                  <c:v>Expenditure</c:v>
                </c:pt>
              </c:strCache>
            </c:strRef>
          </c:cat>
          <c:val>
            <c:numRef>
              <c:f>'[Small Business Worksheet - FY2024.xls]10K or more visuals'!$B$31</c:f>
              <c:numCache>
                <c:formatCode>_("$"* #,##0_);_("$"* \(#,##0\);_("$"* "-"??_);_(@_)</c:formatCode>
                <c:ptCount val="1"/>
                <c:pt idx="0">
                  <c:v>576494.39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3-4DE7-80E7-98DE3945B021}"/>
            </c:ext>
          </c:extLst>
        </c:ser>
        <c:ser>
          <c:idx val="3"/>
          <c:order val="3"/>
          <c:tx>
            <c:strRef>
              <c:f>'[Small Business Worksheet - FY2024.xls]10K or more visuals'!$A$32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0F9ED5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aseline="0"/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'[Small Business Worksheet - FY2024.xls]10K or more visuals'!$B$28</c:f>
              <c:strCache>
                <c:ptCount val="1"/>
                <c:pt idx="0">
                  <c:v>Expenditure</c:v>
                </c:pt>
              </c:strCache>
            </c:strRef>
          </c:cat>
          <c:val>
            <c:numRef>
              <c:f>'[Small Business Worksheet - FY2024.xls]10K or more visuals'!$B$32</c:f>
              <c:numCache>
                <c:formatCode>_("$"* #,##0_);_("$"* \(#,##0\);_("$"* "-"??_);_(@_)</c:formatCode>
                <c:ptCount val="1"/>
                <c:pt idx="0">
                  <c:v>781893.57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83-4DE7-80E7-98DE3945B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879311"/>
        <c:axId val="1"/>
      </c:barChart>
      <c:catAx>
        <c:axId val="107987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ln w="1270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879311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33943" cy="352239"/>
          </a:xfrm>
          <a:prstGeom prst="rect">
            <a:avLst/>
          </a:prstGeom>
        </p:spPr>
        <p:txBody>
          <a:bodyPr vert="horz" lIns="52233" tIns="26116" rIns="52233" bIns="26116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736" y="3"/>
            <a:ext cx="4033943" cy="352239"/>
          </a:xfrm>
          <a:prstGeom prst="rect">
            <a:avLst/>
          </a:prstGeom>
        </p:spPr>
        <p:txBody>
          <a:bodyPr vert="horz" lIns="52233" tIns="26116" rIns="52233" bIns="26116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233" tIns="26116" rIns="52233" bIns="261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80412"/>
            <a:ext cx="7447280" cy="2764803"/>
          </a:xfrm>
          <a:prstGeom prst="rect">
            <a:avLst/>
          </a:prstGeom>
        </p:spPr>
        <p:txBody>
          <a:bodyPr vert="horz" lIns="52233" tIns="26116" rIns="52233" bIns="261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866"/>
            <a:ext cx="4033943" cy="352238"/>
          </a:xfrm>
          <a:prstGeom prst="rect">
            <a:avLst/>
          </a:prstGeom>
        </p:spPr>
        <p:txBody>
          <a:bodyPr vert="horz" lIns="52233" tIns="26116" rIns="52233" bIns="26116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736" y="6670866"/>
            <a:ext cx="4033943" cy="352238"/>
          </a:xfrm>
          <a:prstGeom prst="rect">
            <a:avLst/>
          </a:prstGeom>
        </p:spPr>
        <p:txBody>
          <a:bodyPr vert="horz" lIns="52233" tIns="26116" rIns="52233" bIns="26116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43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29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2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5E82E-3978-C881-61CC-578701132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0A4559-6EDE-8040-3EA3-87A8372C0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97CAF9-ED41-B48C-49E1-FCC16AD78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21ECA-897C-491B-9200-1CB0A9B208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523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20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78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71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725C-55E4-8F36-6EDB-FF876302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49713-DD2A-9D16-A35F-FD89471B5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6F224-8B8B-4341-7541-710C26B6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30CEA-B338-9FAB-75DA-18B1B44AA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45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12/18/2024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596" y="108777"/>
            <a:ext cx="15607761" cy="1989771"/>
          </a:xfrm>
        </p:spPr>
        <p:txBody>
          <a:bodyPr anchor="b">
            <a:normAutofit/>
          </a:bodyPr>
          <a:lstStyle>
            <a:lvl1pPr>
              <a:defRPr sz="4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7028" y="3065144"/>
            <a:ext cx="15607761" cy="5888201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3000"/>
            </a:lvl1pPr>
            <a:lvl2pPr marL="1028700" indent="-342900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defRPr sz="3000"/>
            </a:lvl2pPr>
            <a:lvl3pPr marL="1714500" indent="-342900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defRPr sz="3000"/>
            </a:lvl3pPr>
            <a:lvl4pPr marL="2400300" indent="-342900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defRPr sz="3000"/>
            </a:lvl4pPr>
            <a:lvl5pPr marL="3086100" indent="-342900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>
            <a:lvl1pPr>
              <a:defRPr sz="21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9291" y="9369934"/>
            <a:ext cx="4114800" cy="27699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42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12/18/2024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12/18/2024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12/18/2024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7424" y="1440181"/>
            <a:ext cx="7831836" cy="4584515"/>
          </a:xfrm>
        </p:spPr>
        <p:txBody>
          <a:bodyPr anchor="b">
            <a:normAutofit/>
          </a:bodyPr>
          <a:lstStyle>
            <a:lvl1pPr algn="l">
              <a:defRPr sz="6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922957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68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596" y="108777"/>
            <a:ext cx="12446070" cy="1989771"/>
          </a:xfrm>
        </p:spPr>
        <p:txBody>
          <a:bodyPr anchor="b">
            <a:normAutofit/>
          </a:bodyPr>
          <a:lstStyle>
            <a:lvl1pPr>
              <a:defRPr sz="4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8447" y="3108960"/>
            <a:ext cx="12486134" cy="5239512"/>
          </a:xfrm>
        </p:spPr>
        <p:txBody>
          <a:bodyPr>
            <a:normAutofit/>
          </a:bodyPr>
          <a:lstStyle>
            <a:lvl1pPr marL="342900" indent="-342900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3000"/>
            </a:lvl1pPr>
            <a:lvl2pPr marL="1200150" indent="-514350">
              <a:lnSpc>
                <a:spcPts val="3600"/>
              </a:lnSpc>
              <a:buFont typeface="Arial" panose="020B0604020202020204" pitchFamily="34" charset="0"/>
              <a:buChar char="•"/>
              <a:defRPr sz="3000"/>
            </a:lvl2pPr>
            <a:lvl3pPr marL="1885950" indent="-514350">
              <a:lnSpc>
                <a:spcPts val="3600"/>
              </a:lnSpc>
              <a:buFont typeface="Arial" panose="020B0604020202020204" pitchFamily="34" charset="0"/>
              <a:buChar char="•"/>
              <a:defRPr sz="3000"/>
            </a:lvl3pPr>
            <a:lvl4pPr marL="2571750" indent="-514350">
              <a:lnSpc>
                <a:spcPts val="3600"/>
              </a:lnSpc>
              <a:buFont typeface="Arial" panose="020B0604020202020204" pitchFamily="34" charset="0"/>
              <a:buChar char="•"/>
              <a:defRPr sz="3000"/>
            </a:lvl4pPr>
            <a:lvl5pPr marL="3257550" indent="-514350">
              <a:lnSpc>
                <a:spcPts val="3600"/>
              </a:lnSpc>
              <a:buFont typeface="Arial" panose="020B0604020202020204" pitchFamily="34" charset="0"/>
              <a:buChar char="•"/>
              <a:defRPr sz="3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>
            <a:lvl1pPr>
              <a:defRPr sz="21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9291" y="9369934"/>
            <a:ext cx="4114800" cy="27699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14123195" y="397044"/>
            <a:ext cx="4164807" cy="988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1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596" y="108777"/>
            <a:ext cx="15607761" cy="1989771"/>
          </a:xfrm>
        </p:spPr>
        <p:txBody>
          <a:bodyPr anchor="b">
            <a:normAutofit/>
          </a:bodyPr>
          <a:lstStyle>
            <a:lvl1pPr>
              <a:defRPr sz="4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40645" y="3109913"/>
            <a:ext cx="7331391" cy="55316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3000"/>
            </a:lvl1pPr>
            <a:lvl2pPr marL="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2pPr>
            <a:lvl3pPr marL="10287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3pPr>
            <a:lvl4pPr marL="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4pPr>
            <a:lvl5pPr marL="17145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5pPr>
            <a:lvl6pPr marL="24003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15966" y="3109913"/>
            <a:ext cx="7331391" cy="55316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3000"/>
            </a:lvl1pPr>
            <a:lvl2pPr marL="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2pPr>
            <a:lvl3pPr marL="10287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3pPr>
            <a:lvl4pPr marL="17145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4pPr>
            <a:lvl5pPr marL="24003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>
            <a:lvl1pPr>
              <a:defRPr sz="21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9291" y="9369934"/>
            <a:ext cx="4114800" cy="27699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9569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13458827" y="7621931"/>
            <a:ext cx="4829175" cy="2665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596" y="108777"/>
            <a:ext cx="15607761" cy="1989771"/>
          </a:xfrm>
        </p:spPr>
        <p:txBody>
          <a:bodyPr anchor="b">
            <a:normAutofit/>
          </a:bodyPr>
          <a:lstStyle>
            <a:lvl1pPr>
              <a:defRPr sz="4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7028" y="3088004"/>
            <a:ext cx="9289257" cy="553164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3000"/>
            </a:lvl1pPr>
            <a:lvl2pPr marL="10287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3000"/>
            </a:lvl2pPr>
            <a:lvl3pPr marL="17145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3000"/>
            </a:lvl3pPr>
            <a:lvl4pPr marL="24003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3000"/>
            </a:lvl4pPr>
            <a:lvl5pPr marL="30861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443225" y="3088006"/>
            <a:ext cx="4504133" cy="55316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Font typeface="+mj-lt"/>
              <a:buNone/>
              <a:defRPr sz="3000"/>
            </a:lvl1pPr>
            <a:lvl2pPr marL="342900" indent="-34290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Font typeface="+mj-lt"/>
              <a:buNone/>
              <a:defRPr sz="3000"/>
            </a:lvl2pPr>
            <a:lvl3pPr marL="0" indent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Font typeface="+mj-lt"/>
              <a:buNone/>
              <a:defRPr sz="3000"/>
            </a:lvl3pPr>
            <a:lvl4pPr marL="0" indent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Font typeface="+mj-lt"/>
              <a:buNone/>
              <a:defRPr sz="3000"/>
            </a:lvl4pPr>
            <a:lvl5pPr marL="0" indent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Font typeface="+mj-lt"/>
              <a:buNone/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>
            <a:lvl1pPr>
              <a:defRPr sz="21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9291" y="9369934"/>
            <a:ext cx="4114800" cy="27699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0044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12/18/2024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6" Type="http://schemas.openxmlformats.org/officeDocument/2006/relationships/image" Target="../media/image37.png"/><Relationship Id="rId5" Type="http://schemas.openxmlformats.org/officeDocument/2006/relationships/image" Target="../media/image290.png"/><Relationship Id="rId4" Type="http://schemas.openxmlformats.org/officeDocument/2006/relationships/customXml" Target="../ink/ink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6" Type="http://schemas.openxmlformats.org/officeDocument/2006/relationships/image" Target="../media/image38.png"/><Relationship Id="rId5" Type="http://schemas.openxmlformats.org/officeDocument/2006/relationships/image" Target="../media/image330.png"/><Relationship Id="rId4" Type="http://schemas.openxmlformats.org/officeDocument/2006/relationships/customXml" Target="../ink/ink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image" Target="../media/image39.png"/><Relationship Id="rId5" Type="http://schemas.openxmlformats.org/officeDocument/2006/relationships/image" Target="../media/image290.png"/><Relationship Id="rId4" Type="http://schemas.openxmlformats.org/officeDocument/2006/relationships/customXml" Target="../ink/ink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6" Type="http://schemas.openxmlformats.org/officeDocument/2006/relationships/image" Target="../media/image40.png"/><Relationship Id="rId5" Type="http://schemas.openxmlformats.org/officeDocument/2006/relationships/image" Target="../media/image330.png"/><Relationship Id="rId4" Type="http://schemas.openxmlformats.org/officeDocument/2006/relationships/customXml" Target="../ink/ink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34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3FBB4A2-5AA1-D12D-AB85-2D2BC70B9354}"/>
              </a:ext>
            </a:extLst>
          </p:cNvPr>
          <p:cNvSpPr/>
          <p:nvPr/>
        </p:nvSpPr>
        <p:spPr>
          <a:xfrm>
            <a:off x="199480" y="-1480949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-9525" y="-84519"/>
            <a:ext cx="18278475" cy="10371519"/>
            <a:chOff x="9411" y="-429342"/>
            <a:chExt cx="18278475" cy="10806880"/>
          </a:xfrm>
        </p:grpSpPr>
        <p:pic>
          <p:nvPicPr>
            <p:cNvPr id="3" name="object 3" descr="Person holding tablet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0" t="56" r="1240" b="2182"/>
            <a:stretch/>
          </p:blipFill>
          <p:spPr>
            <a:xfrm>
              <a:off x="11395089" y="-429342"/>
              <a:ext cx="6892797" cy="10056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411" y="8844748"/>
              <a:ext cx="18278475" cy="1532790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November 30, 2024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7AF0FAB-6817-E595-279D-6C9C55E1D05C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C93C660-F1DC-6C66-FB78-E0181660742F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November 30, 2024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989" y="2595926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860580" y="2591119"/>
            <a:ext cx="6821953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697" y="459310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$4,679,690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Revenues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$19,582,240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881417" y="4622406"/>
            <a:ext cx="6803801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927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760585" y="9357287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854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5145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396697" y="5143500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387989" y="6359785"/>
            <a:ext cx="717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10007222" y="6399042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999941" y="4640221"/>
            <a:ext cx="6891362" cy="1200329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$4,679,690 - 8,659,807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$8,659,807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999941" y="5416330"/>
            <a:ext cx="6198561" cy="334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7726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10</a:t>
            </a:fld>
            <a:endParaRPr lang="en-US" sz="2800" b="1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356101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 FY24 ​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1817722" y="8164422"/>
            <a:ext cx="2720131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 FY25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432030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 FY24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1042507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-45% FY25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10A77F2-FBA5-7527-16F6-38A93FCF8DEC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2024-2025 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97D99-B9A1-044E-7047-57E2B55F0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133" y="814150"/>
            <a:ext cx="10744034" cy="84035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F382700D-B384-E9B4-8860-4AF96200935F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November 30, 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E27D4-4E0C-A41E-07BB-B8DE6DAAB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7588" y="3028768"/>
            <a:ext cx="12731641" cy="6037538"/>
          </a:xfrm>
          <a:prstGeom prst="rect">
            <a:avLst/>
          </a:prstGeom>
          <a:ln w="88900">
            <a:noFill/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554AA6F-AE78-CECB-895B-3648676662C4}"/>
              </a:ext>
            </a:extLst>
          </p:cNvPr>
          <p:cNvSpPr/>
          <p:nvPr/>
        </p:nvSpPr>
        <p:spPr>
          <a:xfrm rot="16200000">
            <a:off x="13037900" y="9185909"/>
            <a:ext cx="609856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0FF98B1-A975-1D33-3C52-36BD54BD4684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November 30, 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2BB365-C940-D2CD-2A5E-D62235192CC2}"/>
              </a:ext>
            </a:extLst>
          </p:cNvPr>
          <p:cNvSpPr/>
          <p:nvPr/>
        </p:nvSpPr>
        <p:spPr>
          <a:xfrm rot="16200000">
            <a:off x="12456853" y="9418928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7DA28-7AD0-7D5A-050F-D151BC944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0520" y="3330730"/>
            <a:ext cx="12358607" cy="5781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2024-25 Donations Report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November 30, 2024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r="1295"/>
          <a:stretch/>
        </p:blipFill>
        <p:spPr>
          <a:xfrm>
            <a:off x="3693577" y="2550899"/>
            <a:ext cx="10697672" cy="73160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4387" y="2720022"/>
            <a:ext cx="13490918" cy="37511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algn="ctr"/>
            <a:endParaRPr sz="6000"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2024-25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November 30,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AEA5A-6107-012C-48FB-A69E39B34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2695" y="1983545"/>
            <a:ext cx="13490918" cy="7188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4387" y="2720022"/>
            <a:ext cx="13490918" cy="37511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algn="ctr"/>
            <a:endParaRPr sz="6000"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2024-25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November 30,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16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AEA5A-6107-012C-48FB-A69E39B34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9090" y="1983544"/>
            <a:ext cx="11726164" cy="7864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21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95F1E0B8-E511-6044-7E43-B9946D601B6F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4000" dirty="0"/>
              <a:t>INTERIM FINANCIAL REPORT (unaudited) </a:t>
            </a:r>
            <a:br>
              <a:rPr lang="en-US" sz="4000" dirty="0"/>
            </a:br>
            <a:r>
              <a:rPr lang="en-US" sz="4000" dirty="0"/>
              <a:t>TAX COLLECTIONS COMPARATIVE ANALYSIS </a:t>
            </a:r>
            <a:br>
              <a:rPr lang="en-US" sz="4000" dirty="0"/>
            </a:br>
            <a:r>
              <a:rPr lang="en-US" sz="4000" dirty="0"/>
              <a:t>Fiscal Year-To-Date as of November 30, 2024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4064958" y="4173975"/>
            <a:ext cx="1617617" cy="62541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$665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435179" y="8974295"/>
            <a:ext cx="7074893" cy="113877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17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7F1B4-2FA6-EB52-E16D-104AC12EE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9794" y="2687808"/>
            <a:ext cx="9600380" cy="6006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November 30, 2024 </a:t>
            </a:r>
          </a:p>
          <a:p>
            <a:r>
              <a:rPr lang="en-US" sz="3600" dirty="0"/>
              <a:t>(3rd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75BEE-E5B7-ED3A-8014-7AB9EA440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5728" y="2348275"/>
            <a:ext cx="14401800" cy="6686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559" y="0"/>
            <a:ext cx="18288000" cy="8841538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9988" y="8870249"/>
            <a:ext cx="18297988" cy="1416751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$850,000/$32,184,041 =  2.64% Collection and assessment costs </a:t>
            </a:r>
          </a:p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rgbClr val="291F3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600" kern="0" dirty="0">
                <a:ln w="0"/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November 30, 2024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(3rd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441867" y="5675682"/>
            <a:ext cx="609601" cy="624958"/>
          </a:xfrm>
          <a:prstGeom prst="down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8796106" y="1805879"/>
            <a:ext cx="685800" cy="690593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4E6E7-B733-D91B-430F-2854F6D69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5169" y="2525183"/>
            <a:ext cx="13617146" cy="63163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28732"/>
            <a:ext cx="18278475" cy="9323979"/>
            <a:chOff x="0" y="966424"/>
            <a:chExt cx="18278475" cy="9323979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759765"/>
              <a:ext cx="18278475" cy="1530638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 descr="Two people looking at computer monitor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3" r="20865"/>
            <a:stretch/>
          </p:blipFill>
          <p:spPr>
            <a:xfrm>
              <a:off x="634842" y="966424"/>
              <a:ext cx="7107383" cy="6939187"/>
            </a:xfrm>
            <a:prstGeom prst="ellipse">
              <a:avLst/>
            </a:prstGeom>
            <a:ln w="63500" cap="rnd">
              <a:solidFill>
                <a:srgbClr val="00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8920419" y="4138221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00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>
                <a:solidFill>
                  <a:schemeClr val="accent4">
                    <a:lumMod val="50000"/>
                  </a:schemeClr>
                </a:solidFill>
              </a:rPr>
              <a:t>Highlights of Interim Financial Report (unaudited)</a:t>
            </a:r>
            <a:endParaRPr sz="6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2677" y="2971045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5" dirty="0">
                <a:solidFill>
                  <a:schemeClr val="accent4">
                    <a:lumMod val="50000"/>
                  </a:schemeClr>
                </a:solidFill>
                <a:latin typeface="Roboto"/>
                <a:cs typeface="Roboto"/>
              </a:rPr>
              <a:t>November 30, 2024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3872-1CB2-2125-97F0-9AA06851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46" y="4954683"/>
            <a:ext cx="4907603" cy="1334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25" y="8870248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899"/>
            <a:ext cx="14553127" cy="16477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November 30, 2024</a:t>
            </a:r>
          </a:p>
          <a:p>
            <a:r>
              <a:rPr lang="en-US" sz="3600" dirty="0"/>
              <a:t>(3rd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$850,000/$32,184,041 =  2.64% Collection and assessment costs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BAFAA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3870611" y="3510836"/>
            <a:ext cx="1449289" cy="638140"/>
          </a:xfrm>
          <a:prstGeom prst="right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07EFC-EE42-8118-54EB-D0B5CCCE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2557" y="2508422"/>
            <a:ext cx="11121892" cy="57706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November 30, 2024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EEA20-B662-0A77-706B-5210601D1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6601" y="2743665"/>
            <a:ext cx="12732400" cy="2630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November 30, 2024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2735" y="2785159"/>
            <a:ext cx="15563299" cy="5258029"/>
          </a:xfrm>
          <a:prstGeom prst="rect">
            <a:avLst/>
          </a:prstGeom>
          <a:ln w="25400">
            <a:solidFill>
              <a:srgbClr val="33244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-6093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42539" y="430708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December 18th,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23</a:t>
            </a:fld>
            <a:endParaRPr lang="en-US" sz="2800" b="1">
              <a:solidFill>
                <a:srgbClr val="025E3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A235A3-402E-EDF4-E938-9E2A4186B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89" y="2438401"/>
            <a:ext cx="18064593" cy="7128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6167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Education Foundation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November 30, 2024</a:t>
            </a:r>
            <a:endParaRPr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0" y="433561"/>
            <a:ext cx="8043575" cy="28893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23394" y="7281455"/>
            <a:ext cx="2087534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Net Equity 274,614</a:t>
            </a: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371" y="1886320"/>
            <a:ext cx="9317541" cy="811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705" y="794152"/>
            <a:ext cx="16182474" cy="9203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0" y="89211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139815" y="411583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Ed Foundation Balances Per Program </a:t>
            </a:r>
            <a:endParaRPr lang="en-US"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556A41-2900-E412-33BF-80D9AB81C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9189" y="1450686"/>
            <a:ext cx="12326982" cy="7204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PFC &amp; Lease Revenue Projects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28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November 30, 2024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7424" y="1440181"/>
            <a:ext cx="7831836" cy="4584515"/>
          </a:xfrm>
        </p:spPr>
        <p:txBody>
          <a:bodyPr>
            <a:normAutofit fontScale="90000"/>
          </a:bodyPr>
          <a:lstStyle/>
          <a:p>
            <a:r>
              <a:rPr lang="en-US" dirty="0"/>
              <a:t>Harris County Department of Education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Small Business Program FY2024</a:t>
            </a:r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17441091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9F5E60-5036-EDE2-14EF-90EF0F84E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23" y="4968699"/>
            <a:ext cx="3387634" cy="3742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E5150-BDCF-8142-4B78-0B5604559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536" y="4985980"/>
            <a:ext cx="3230880" cy="3724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52823D-78AF-E4CB-ED65-6149B1E49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8810" y="4954553"/>
            <a:ext cx="3387634" cy="3738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2F07BF-0FC9-E07A-51D6-624F02642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1839" y="4954553"/>
            <a:ext cx="3770760" cy="37247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57" y="342900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579387"/>
            <a:ext cx="7711198" cy="64963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1990867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 dirty="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30</a:t>
            </a:fld>
            <a:endParaRPr lang="en-US" sz="2800" b="1">
              <a:solidFill>
                <a:srgbClr val="025E3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8"/>
            <a:ext cx="12446070" cy="772067"/>
          </a:xfrm>
        </p:spPr>
        <p:txBody>
          <a:bodyPr/>
          <a:lstStyle/>
          <a:p>
            <a:pPr algn="ctr"/>
            <a:r>
              <a:rPr lang="en-US" dirty="0"/>
              <a:t>Content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7395" y="3108960"/>
            <a:ext cx="14505128" cy="52395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Certifying Agencies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Small Business Expenditures for FY2024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aids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Small Businesses for FY2024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4228-0DC4-4119-B9C7-6C936C41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7"/>
            <a:ext cx="15607761" cy="935652"/>
          </a:xfrm>
        </p:spPr>
        <p:txBody>
          <a:bodyPr/>
          <a:lstStyle/>
          <a:p>
            <a:pPr algn="ctr"/>
            <a:r>
              <a:rPr lang="en-US" dirty="0"/>
              <a:t>Definitions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ECC30-C8C7-7D87-4D74-AECB8250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BF95461-3527-B388-4F8E-12D190CBBF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756" y="1651350"/>
            <a:ext cx="17717547" cy="5936108"/>
          </a:xfrm>
        </p:spPr>
        <p:txBody>
          <a:bodyPr>
            <a:normAutofit/>
          </a:bodyPr>
          <a:lstStyle/>
          <a:p>
            <a:r>
              <a:rPr lang="en-US" sz="4800" b="1" dirty="0"/>
              <a:t>DBE </a:t>
            </a:r>
            <a:r>
              <a:rPr lang="en-US" dirty="0"/>
              <a:t>– Disadvantage Business Enterprise are fifty-one percent owned, managed and controlled by one or more socially and economically disadvantaged individual(s).</a:t>
            </a:r>
          </a:p>
          <a:p>
            <a:r>
              <a:rPr lang="en-US" sz="4800" b="1" dirty="0"/>
              <a:t>MBE</a:t>
            </a:r>
            <a:r>
              <a:rPr lang="en-US" sz="4800" dirty="0"/>
              <a:t> – </a:t>
            </a:r>
            <a:r>
              <a:rPr lang="en-US" dirty="0"/>
              <a:t>Minority Business Enterprise are fifty-one percent owned, operated and controlled by a minority group.  </a:t>
            </a:r>
          </a:p>
          <a:p>
            <a:r>
              <a:rPr lang="en-US" sz="4800" b="1" dirty="0"/>
              <a:t>SBE</a:t>
            </a:r>
            <a:r>
              <a:rPr lang="en-US" sz="4800" dirty="0"/>
              <a:t> – </a:t>
            </a:r>
            <a:r>
              <a:rPr lang="en-US" dirty="0"/>
              <a:t>Small Business Enterprise are private corporations, partnerships, or sole proprietorships with 500 or fewer employees.</a:t>
            </a:r>
          </a:p>
          <a:p>
            <a:r>
              <a:rPr lang="en-US" sz="4800" b="1" dirty="0"/>
              <a:t>WBE</a:t>
            </a:r>
            <a:r>
              <a:rPr lang="en-US" sz="4800" dirty="0"/>
              <a:t> – </a:t>
            </a:r>
            <a:r>
              <a:rPr lang="en-US" dirty="0"/>
              <a:t>Woman Business Enterprise is fifty-one percent owned and controlled by one or more women who are U.S. citizens or Legal Resident Aliens.</a:t>
            </a:r>
          </a:p>
        </p:txBody>
      </p:sp>
    </p:spTree>
    <p:extLst>
      <p:ext uri="{BB962C8B-B14F-4D97-AF65-F5344CB8AC3E}">
        <p14:creationId xmlns:p14="http://schemas.microsoft.com/office/powerpoint/2010/main" val="1041471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C68E7-094B-4C9A-ACFA-02B1DE91E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5BAD-F194-37F0-2C69-FF5E7A58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8"/>
            <a:ext cx="15607761" cy="1099238"/>
          </a:xfrm>
        </p:spPr>
        <p:txBody>
          <a:bodyPr/>
          <a:lstStyle/>
          <a:p>
            <a:pPr algn="ctr"/>
            <a:r>
              <a:rPr lang="en-US" dirty="0"/>
              <a:t>Certifying agencies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FDEE-801D-26BC-3ABA-34069CA78E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0643" y="1623272"/>
            <a:ext cx="16238487" cy="7018287"/>
          </a:xfrm>
        </p:spPr>
        <p:txBody>
          <a:bodyPr>
            <a:noAutofit/>
          </a:bodyPr>
          <a:lstStyle/>
          <a:p>
            <a:pPr lvl="1"/>
            <a:r>
              <a:rPr lang="en-US" sz="6600" dirty="0"/>
              <a:t>City of Houston</a:t>
            </a:r>
          </a:p>
          <a:p>
            <a:pPr lvl="1"/>
            <a:r>
              <a:rPr lang="en-US" sz="6600" dirty="0"/>
              <a:t>Houston Metropolitan Transit Authority</a:t>
            </a:r>
          </a:p>
          <a:p>
            <a:pPr lvl="1"/>
            <a:r>
              <a:rPr lang="en-US" sz="6600" dirty="0"/>
              <a:t>Port of Houston</a:t>
            </a:r>
          </a:p>
          <a:p>
            <a:pPr lvl="1"/>
            <a:r>
              <a:rPr lang="en-US" sz="6600" dirty="0"/>
              <a:t>South Central Texas Regional Certification Agency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14883-CEB2-87F4-DB04-B5074F87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73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86A1-11A8-21B1-B6A0-AA1A1DAA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8"/>
            <a:ext cx="15607761" cy="863680"/>
          </a:xfrm>
        </p:spPr>
        <p:txBody>
          <a:bodyPr/>
          <a:lstStyle/>
          <a:p>
            <a:r>
              <a:rPr lang="en-ZA" b="1" kern="1200" cap="all" dirty="0">
                <a:solidFill>
                  <a:prstClr val="black"/>
                </a:solidFill>
                <a:latin typeface="Posterama"/>
                <a:cs typeface="+mj-cs"/>
              </a:rPr>
              <a:t>Expenditures for </a:t>
            </a:r>
            <a:r>
              <a:rPr lang="en-ZA" b="1" kern="1200" cap="all" dirty="0" err="1">
                <a:solidFill>
                  <a:prstClr val="black"/>
                </a:solidFill>
                <a:latin typeface="Posterama"/>
                <a:cs typeface="+mj-cs"/>
              </a:rPr>
              <a:t>fy</a:t>
            </a:r>
            <a:r>
              <a:rPr lang="en-ZA" b="1" kern="1200" cap="all" dirty="0">
                <a:solidFill>
                  <a:prstClr val="black"/>
                </a:solidFill>
                <a:latin typeface="Posterama"/>
                <a:cs typeface="+mj-cs"/>
              </a:rPr>
              <a:t> 2024</a:t>
            </a:r>
            <a:endParaRPr lang="en-ZA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36326E3-7418-ADEF-0CFC-09C0C60DE1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08000" y="647120"/>
            <a:ext cx="4891314" cy="6521103"/>
          </a:xfrm>
        </p:spPr>
        <p:txBody>
          <a:bodyPr>
            <a:normAutofit/>
          </a:bodyPr>
          <a:lstStyle/>
          <a:p>
            <a:r>
              <a:rPr lang="en-US" dirty="0"/>
              <a:t>Total Expenditures 	 $40,019,379 </a:t>
            </a:r>
          </a:p>
          <a:p>
            <a:r>
              <a:rPr lang="en-US" b="1" dirty="0">
                <a:highlight>
                  <a:srgbClr val="00FFFF"/>
                </a:highlight>
              </a:rPr>
              <a:t>Small Business	 $2,683,850 </a:t>
            </a:r>
          </a:p>
          <a:p>
            <a:r>
              <a:rPr lang="en-US" dirty="0"/>
              <a:t>Govt and Utilities	 $7,742,369</a:t>
            </a:r>
          </a:p>
          <a:p>
            <a:r>
              <a:rPr lang="en-US" dirty="0"/>
              <a:t>Non-Small Business	 $29,593,160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$2,683,850 </a:t>
            </a:r>
            <a:r>
              <a:rPr lang="en-US" b="1" dirty="0">
                <a:highlight>
                  <a:srgbClr val="00FFFF"/>
                </a:highlight>
              </a:rPr>
              <a:t>/$32,770,010 </a:t>
            </a:r>
            <a:r>
              <a:rPr lang="en-US" dirty="0"/>
              <a:t>=</a:t>
            </a:r>
          </a:p>
          <a:p>
            <a:r>
              <a:rPr lang="en-US" sz="3600" b="1" dirty="0"/>
              <a:t> 8% Ratio Small/Large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30536-D522-9F5E-B2C4-24F7C75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64649C0-0E33-E938-840C-F5F4B4678AD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90370675"/>
              </p:ext>
            </p:extLst>
          </p:nvPr>
        </p:nvGraphicFramePr>
        <p:xfrm>
          <a:off x="188685" y="1132114"/>
          <a:ext cx="12618241" cy="8781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4106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961F7-C1A7-5156-05E6-DD66A363A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9E9F-F46E-A73B-FC42-00CD9385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7"/>
            <a:ext cx="15607761" cy="860151"/>
          </a:xfrm>
        </p:spPr>
        <p:txBody>
          <a:bodyPr anchor="b">
            <a:normAutofit/>
          </a:bodyPr>
          <a:lstStyle/>
          <a:p>
            <a:r>
              <a:rPr lang="en-ZA" dirty="0"/>
              <a:t>Expenditures for  FY 2024 by certifying agency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FFC00D8-3692-5089-69E8-3A491E9E59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93925" y="1275980"/>
            <a:ext cx="8426093" cy="807967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/>
              <a:t>Name of Agency	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City of Houston                                       $1,463,545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Houston Metropolitan Transit Authority 	                                $468,346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Port of Houston			           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$722,484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S. Central Texas Regional Certification Agency/Austin	    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$29,475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Total	                     </a:t>
            </a:r>
            <a:r>
              <a:rPr lang="en-US" sz="3600" b="1" dirty="0">
                <a:highlight>
                  <a:srgbClr val="00FFFF"/>
                </a:highlight>
              </a:rPr>
              <a:t>$2,683,850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6C59C9-904D-1B88-4456-08F30385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547688"/>
          </a:xfrm>
        </p:spPr>
        <p:txBody>
          <a:bodyPr anchor="ctr">
            <a:normAutofit/>
          </a:bodyPr>
          <a:lstStyle/>
          <a:p>
            <a:pPr>
              <a:spcAft>
                <a:spcPts val="900"/>
              </a:spcAft>
            </a:pPr>
            <a:fld id="{B5CEABB6-07DC-46E8-9B57-56EC44A396E5}" type="slidenum">
              <a:rPr lang="en-US" smtClean="0"/>
              <a:pPr>
                <a:spcAft>
                  <a:spcPts val="900"/>
                </a:spcAft>
              </a:pPr>
              <a:t>35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B39DBC3-7EFB-B4AE-295A-FF447209D64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66371696"/>
              </p:ext>
            </p:extLst>
          </p:nvPr>
        </p:nvGraphicFramePr>
        <p:xfrm>
          <a:off x="117445" y="1275980"/>
          <a:ext cx="9299933" cy="8410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8536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75C9C-4CE7-5D28-AC42-D73735C4E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39556-65E2-E9FA-D48E-CDD54EF2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7"/>
            <a:ext cx="15607761" cy="808289"/>
          </a:xfrm>
        </p:spPr>
        <p:txBody>
          <a:bodyPr anchor="b">
            <a:normAutofit/>
          </a:bodyPr>
          <a:lstStyle/>
          <a:p>
            <a:r>
              <a:rPr lang="en-ZA" dirty="0"/>
              <a:t>Expenditures for FY 2024 by certification type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31666AE-DCC2-2142-55F9-B99C25C804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948229" y="108777"/>
            <a:ext cx="4238171" cy="86542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Certification Type	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dirty="0"/>
              <a:t>DBE	-Disadvantaged </a:t>
            </a:r>
          </a:p>
          <a:p>
            <a:pPr>
              <a:lnSpc>
                <a:spcPct val="90000"/>
              </a:lnSpc>
            </a:pPr>
            <a:r>
              <a:rPr lang="de-DE" dirty="0"/>
              <a:t>MBE	- Minority</a:t>
            </a:r>
          </a:p>
          <a:p>
            <a:pPr>
              <a:lnSpc>
                <a:spcPct val="90000"/>
              </a:lnSpc>
            </a:pPr>
            <a:r>
              <a:rPr lang="de-DE" dirty="0"/>
              <a:t>SBE	 - Small</a:t>
            </a:r>
          </a:p>
          <a:p>
            <a:pPr>
              <a:lnSpc>
                <a:spcPct val="90000"/>
              </a:lnSpc>
            </a:pPr>
            <a:r>
              <a:rPr lang="de-DE" dirty="0"/>
              <a:t>WBE	 - Women</a:t>
            </a:r>
          </a:p>
          <a:p>
            <a:pPr>
              <a:lnSpc>
                <a:spcPct val="90000"/>
              </a:lnSpc>
            </a:pPr>
            <a:r>
              <a:rPr lang="en-US" dirty="0"/>
              <a:t>					</a:t>
            </a:r>
            <a:r>
              <a:rPr lang="en-US" b="1" dirty="0">
                <a:highlight>
                  <a:srgbClr val="00FFFF"/>
                </a:highlight>
              </a:rPr>
              <a:t>Total	$2,683,850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02F752-BE98-A236-ADC3-32A01850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547688"/>
          </a:xfrm>
        </p:spPr>
        <p:txBody>
          <a:bodyPr anchor="ctr">
            <a:normAutofit/>
          </a:bodyPr>
          <a:lstStyle/>
          <a:p>
            <a:pPr>
              <a:spcAft>
                <a:spcPts val="900"/>
              </a:spcAft>
            </a:pPr>
            <a:fld id="{B5CEABB6-07DC-46E8-9B57-56EC44A396E5}" type="slidenum">
              <a:rPr lang="en-US" smtClean="0"/>
              <a:pPr>
                <a:spcAft>
                  <a:spcPts val="900"/>
                </a:spcAft>
              </a:pPr>
              <a:t>36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01DD792-E313-FE11-9D19-362EEB6AB15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6041938"/>
              </p:ext>
            </p:extLst>
          </p:nvPr>
        </p:nvGraphicFramePr>
        <p:xfrm>
          <a:off x="0" y="1148222"/>
          <a:ext cx="13166254" cy="799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2402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77591-B20C-3015-0A6A-53A1CFC71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4DE9-2B88-C044-2A6C-FA3D9B42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8"/>
            <a:ext cx="15607761" cy="927836"/>
          </a:xfrm>
        </p:spPr>
        <p:txBody>
          <a:bodyPr anchor="b">
            <a:normAutofit/>
          </a:bodyPr>
          <a:lstStyle/>
          <a:p>
            <a:r>
              <a:rPr lang="en-ZA" dirty="0"/>
              <a:t>Certified Small Business Expenditures for FY 2024 by Ethnicity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4E8C6-2969-5E0A-7815-F00B60F8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547688"/>
          </a:xfrm>
        </p:spPr>
        <p:txBody>
          <a:bodyPr anchor="ctr">
            <a:normAutofit/>
          </a:bodyPr>
          <a:lstStyle/>
          <a:p>
            <a:pPr>
              <a:spcAft>
                <a:spcPts val="900"/>
              </a:spcAft>
            </a:pPr>
            <a:fld id="{B5CEABB6-07DC-46E8-9B57-56EC44A396E5}" type="slidenum">
              <a:rPr lang="en-US" smtClean="0"/>
              <a:pPr>
                <a:spcAft>
                  <a:spcPts val="900"/>
                </a:spcAft>
              </a:pPr>
              <a:t>37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A9105D1-C5AF-1CC7-D7CB-C9EF9DD03C45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83300948"/>
              </p:ext>
            </p:extLst>
          </p:nvPr>
        </p:nvGraphicFramePr>
        <p:xfrm>
          <a:off x="154148" y="1397000"/>
          <a:ext cx="9837140" cy="797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3BC7F5-6787-167E-77F6-054EE6044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838894"/>
              </p:ext>
            </p:extLst>
          </p:nvPr>
        </p:nvGraphicFramePr>
        <p:xfrm>
          <a:off x="10109200" y="1666874"/>
          <a:ext cx="7861299" cy="5191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7823">
                  <a:extLst>
                    <a:ext uri="{9D8B030D-6E8A-4147-A177-3AD203B41FA5}">
                      <a16:colId xmlns:a16="http://schemas.microsoft.com/office/drawing/2014/main" val="2957672388"/>
                    </a:ext>
                  </a:extLst>
                </a:gridCol>
                <a:gridCol w="846059">
                  <a:extLst>
                    <a:ext uri="{9D8B030D-6E8A-4147-A177-3AD203B41FA5}">
                      <a16:colId xmlns:a16="http://schemas.microsoft.com/office/drawing/2014/main" val="641125928"/>
                    </a:ext>
                  </a:extLst>
                </a:gridCol>
                <a:gridCol w="3331358">
                  <a:extLst>
                    <a:ext uri="{9D8B030D-6E8A-4147-A177-3AD203B41FA5}">
                      <a16:colId xmlns:a16="http://schemas.microsoft.com/office/drawing/2014/main" val="2979118426"/>
                    </a:ext>
                  </a:extLst>
                </a:gridCol>
                <a:gridCol w="846059">
                  <a:extLst>
                    <a:ext uri="{9D8B030D-6E8A-4147-A177-3AD203B41FA5}">
                      <a16:colId xmlns:a16="http://schemas.microsoft.com/office/drawing/2014/main" val="974999947"/>
                    </a:ext>
                  </a:extLst>
                </a:gridCol>
              </a:tblGrid>
              <a:tr h="916781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Asian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$548,913 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20%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2308786"/>
                  </a:ext>
                </a:extLst>
              </a:tr>
              <a:tr h="916781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Black 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$776,549 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29%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5675138"/>
                  </a:ext>
                </a:extLst>
              </a:tr>
              <a:tr h="916781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Caucasian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$576,494 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21%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5247372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Hispanic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$781,894 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29%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8804419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374116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0860104"/>
                  </a:ext>
                </a:extLst>
              </a:tr>
              <a:tr h="94059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$2,683,850 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02380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176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C5DD-6B55-DF45-4C6B-6B767B71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8"/>
            <a:ext cx="15607761" cy="711356"/>
          </a:xfrm>
        </p:spPr>
        <p:txBody>
          <a:bodyPr>
            <a:normAutofit/>
          </a:bodyPr>
          <a:lstStyle/>
          <a:p>
            <a:r>
              <a:rPr lang="en-US" dirty="0"/>
              <a:t>Small business list for fy2024 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49FABB-E5A7-5275-61DB-17B427E9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B8E9FF0-8D3B-8860-8453-92D52EE47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44526"/>
              </p:ext>
            </p:extLst>
          </p:nvPr>
        </p:nvGraphicFramePr>
        <p:xfrm>
          <a:off x="170399" y="108778"/>
          <a:ext cx="18092201" cy="1467877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938365">
                  <a:extLst>
                    <a:ext uri="{9D8B030D-6E8A-4147-A177-3AD203B41FA5}">
                      <a16:colId xmlns:a16="http://schemas.microsoft.com/office/drawing/2014/main" val="681539811"/>
                    </a:ext>
                  </a:extLst>
                </a:gridCol>
                <a:gridCol w="1414346">
                  <a:extLst>
                    <a:ext uri="{9D8B030D-6E8A-4147-A177-3AD203B41FA5}">
                      <a16:colId xmlns:a16="http://schemas.microsoft.com/office/drawing/2014/main" val="25707120"/>
                    </a:ext>
                  </a:extLst>
                </a:gridCol>
                <a:gridCol w="3031500">
                  <a:extLst>
                    <a:ext uri="{9D8B030D-6E8A-4147-A177-3AD203B41FA5}">
                      <a16:colId xmlns:a16="http://schemas.microsoft.com/office/drawing/2014/main" val="1282268988"/>
                    </a:ext>
                  </a:extLst>
                </a:gridCol>
                <a:gridCol w="974814">
                  <a:extLst>
                    <a:ext uri="{9D8B030D-6E8A-4147-A177-3AD203B41FA5}">
                      <a16:colId xmlns:a16="http://schemas.microsoft.com/office/drawing/2014/main" val="4024892851"/>
                    </a:ext>
                  </a:extLst>
                </a:gridCol>
                <a:gridCol w="1284665">
                  <a:extLst>
                    <a:ext uri="{9D8B030D-6E8A-4147-A177-3AD203B41FA5}">
                      <a16:colId xmlns:a16="http://schemas.microsoft.com/office/drawing/2014/main" val="2943252815"/>
                    </a:ext>
                  </a:extLst>
                </a:gridCol>
                <a:gridCol w="1368221">
                  <a:extLst>
                    <a:ext uri="{9D8B030D-6E8A-4147-A177-3AD203B41FA5}">
                      <a16:colId xmlns:a16="http://schemas.microsoft.com/office/drawing/2014/main" val="3226361572"/>
                    </a:ext>
                  </a:extLst>
                </a:gridCol>
                <a:gridCol w="1016591">
                  <a:extLst>
                    <a:ext uri="{9D8B030D-6E8A-4147-A177-3AD203B41FA5}">
                      <a16:colId xmlns:a16="http://schemas.microsoft.com/office/drawing/2014/main" val="1893769979"/>
                    </a:ext>
                  </a:extLst>
                </a:gridCol>
                <a:gridCol w="1114071">
                  <a:extLst>
                    <a:ext uri="{9D8B030D-6E8A-4147-A177-3AD203B41FA5}">
                      <a16:colId xmlns:a16="http://schemas.microsoft.com/office/drawing/2014/main" val="1741614550"/>
                    </a:ext>
                  </a:extLst>
                </a:gridCol>
                <a:gridCol w="1225478">
                  <a:extLst>
                    <a:ext uri="{9D8B030D-6E8A-4147-A177-3AD203B41FA5}">
                      <a16:colId xmlns:a16="http://schemas.microsoft.com/office/drawing/2014/main" val="1788867077"/>
                    </a:ext>
                  </a:extLst>
                </a:gridCol>
                <a:gridCol w="3724150">
                  <a:extLst>
                    <a:ext uri="{9D8B030D-6E8A-4147-A177-3AD203B41FA5}">
                      <a16:colId xmlns:a16="http://schemas.microsoft.com/office/drawing/2014/main" val="2187825135"/>
                    </a:ext>
                  </a:extLst>
                </a:gridCol>
              </a:tblGrid>
              <a:tr h="6928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Vendor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 Total Payments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Certifying Agency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Certification Type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Certification Date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Renewal Date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Expiration Date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Ethnicity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Business Capabilities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1553802103"/>
                  </a:ext>
                </a:extLst>
              </a:tr>
              <a:tr h="59228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APPDDICTION STUDIO LLC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 $ 29,475.16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South Central Texas Regional Certification Agency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SCTRCA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DBE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4/17/2023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4/17/2024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4/17/2024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Black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Computer program or software development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4264696025"/>
                  </a:ext>
                </a:extLst>
              </a:tr>
              <a:tr h="482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A-ROCKET MOVING &amp; STORAGE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 $14,367.00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City of 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MBE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9/26/2024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6/30/2027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6/30/2027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Black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General Freight Trucking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1920091010"/>
                  </a:ext>
                </a:extLst>
              </a:tr>
              <a:tr h="512021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BLUE KNIGHT SECURITY LLC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 $177,654.48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City of 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SBE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1/5/2023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10/31/2025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10/31/2025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  <a:highlight>
                            <a:srgbClr val="FFFF00"/>
                          </a:highlight>
                        </a:rPr>
                        <a:t>Black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Security guards and patrol services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3642429938"/>
                  </a:ext>
                </a:extLst>
              </a:tr>
              <a:tr h="71892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BRAINBUZZED TUTORING INC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 $37,500.00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City of 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WBE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8/16/2021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8/31/2024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8/31/2024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Black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700" b="1" u="none" strike="noStrike">
                          <a:effectLst/>
                        </a:rPr>
                      </a:br>
                      <a:r>
                        <a:rPr lang="en-US" sz="1700" b="1" u="none" strike="noStrike">
                          <a:effectLst/>
                        </a:rPr>
                        <a:t>Academic Tutoring and Exam Preparation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2657197481"/>
                  </a:ext>
                </a:extLst>
              </a:tr>
              <a:tr h="482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BUTLER BUSINESS PRODUCTS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 $457,115.08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City of 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MBE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9/5/2023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7/31/2026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7/31/2026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Hispanic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Office Supplies and Stationery Stores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2354097400"/>
                  </a:ext>
                </a:extLst>
              </a:tr>
              <a:tr h="512021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CRE8 INCORPORATED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 $402,926.83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Houston Metropolitan Transit Authority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Houston Metro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SBE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9/25/2023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9/25/2026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9/25/2026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Asian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Architecture and LEED Design Services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2728911223"/>
                  </a:ext>
                </a:extLst>
              </a:tr>
              <a:tr h="512021">
                <a:tc>
                  <a:txBody>
                    <a:bodyPr/>
                    <a:lstStyle/>
                    <a:p>
                      <a:pPr algn="l" fontAlgn="t"/>
                      <a:r>
                        <a:rPr lang="fr-FR" sz="1700" b="1" u="none" strike="noStrike">
                          <a:effectLst/>
                        </a:rPr>
                        <a:t>DURA PIER FACILITIES SERVICES LTD</a:t>
                      </a:r>
                      <a:endParaRPr lang="fr-FR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 $337,158.00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Port 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PH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WBE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1/24/2023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1/31/2024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4/30/2024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Caucasian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Building and Construction and Maintenance Services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2845334042"/>
                  </a:ext>
                </a:extLst>
              </a:tr>
              <a:tr h="763481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EMA SPORT SOLUTIONS LLC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 $259,643.18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City of 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MBE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5/16/2023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5/31/2026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5/31/2026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  <a:highlight>
                            <a:srgbClr val="FFFF00"/>
                          </a:highlight>
                        </a:rPr>
                        <a:t>Hispanic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Sport Facilities Construction, Flooring and Turf Installation, Fence Installation, Demolition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109053245"/>
                  </a:ext>
                </a:extLst>
              </a:tr>
              <a:tr h="512021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ENGLISH + ASSOCIATES ARCHITECTS INC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 $48,919.11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Houston Metropolitan Transit Authority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Houston Metro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SBE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5/17/2023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5/17/2026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5/17/2026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Hispanic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Architectural And Interior Design: Architectural Services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4220559168"/>
                  </a:ext>
                </a:extLst>
              </a:tr>
              <a:tr h="1266401">
                <a:tc>
                  <a:txBody>
                    <a:bodyPr/>
                    <a:lstStyle/>
                    <a:p>
                      <a:pPr algn="l" fontAlgn="t"/>
                      <a:r>
                        <a:rPr lang="fr-FR" sz="1700" b="1" u="none" strike="noStrike">
                          <a:effectLst/>
                        </a:rPr>
                        <a:t>ERC ENVIRONMENTAL &amp; CONST SERV INC</a:t>
                      </a:r>
                      <a:endParaRPr lang="fr-FR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 $28,324.69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City of Houston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SBE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12/19/2023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7/31/2026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7/31/2026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Asian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Environmental Services &amp; Consulting; Construction Management, Site Work, Project Development/Project Management, Concrete, Masonry, Metals, Woods, &amp; Thermal Finishes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2782520112"/>
                  </a:ext>
                </a:extLst>
              </a:tr>
              <a:tr h="512021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FRENCH CORNER CATERING INC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 $23,622.79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Port 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PH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WBE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6/27/2022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6/30/2026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9/30/2026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Caucasian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Miscellaneous Food Manufacturing, Catering Services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1247898523"/>
                  </a:ext>
                </a:extLst>
              </a:tr>
              <a:tr h="512021">
                <a:tc>
                  <a:txBody>
                    <a:bodyPr/>
                    <a:lstStyle/>
                    <a:p>
                      <a:pPr algn="l" fontAlgn="t"/>
                      <a:r>
                        <a:rPr lang="fr-FR" sz="1700" b="1" u="none" strike="noStrike">
                          <a:effectLst/>
                        </a:rPr>
                        <a:t>J.F. CARTER SOLUTIONS LLC</a:t>
                      </a:r>
                      <a:endParaRPr lang="fr-FR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 $16,500.00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Houston Metropolitan Transit Authority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Houston Metro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SBE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8/12/2024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8/12/2027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8/12/2027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Black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Educational support services 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2535122701"/>
                  </a:ext>
                </a:extLst>
              </a:tr>
              <a:tr h="482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MATH-A-MATICS TUTORING, LLC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 $17,650.00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City of 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Houston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WBE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11/18/2022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3/31/2025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3/31/2025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Black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Exam Preparation and Tutoring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2931334864"/>
                  </a:ext>
                </a:extLst>
              </a:tr>
              <a:tr h="512021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NASH INDUSTRIES INC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 $168,881.68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Port 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PH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SBE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2/21/2024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12/17/2025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3/31/2026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Caucasian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Building Construction, Educational; General Construction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3821370941"/>
                  </a:ext>
                </a:extLst>
              </a:tr>
              <a:tr h="119249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NETSYNC NETWORK SOLUTIONS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 $16,216.20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Port Houston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PH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WBE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5/23/2022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9/30/2025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12/31/2025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Hispanic American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Data Communications Equipment; Local Area Network (LAN) Communications Equipment; Wide Area Network Communications Equipment  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1870115277"/>
                  </a:ext>
                </a:extLst>
              </a:tr>
              <a:tr h="512021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PS LIGHTWAVE INC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 $          46,831.92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Port 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PH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SBE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</a:rPr>
                        <a:t>8/1/2023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4/30/2024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7/31/2024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Caucasian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Electrical Contractors and Other Wiring Installation Contractors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1228266851"/>
                  </a:ext>
                </a:extLst>
              </a:tr>
              <a:tr h="512021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QSS, L.C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 $        461,290.48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City of Houston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MBE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5/15/2024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2/28/2027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2/28/2027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Black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Burglar, Fire, CCTV Systems Installation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1158229703"/>
                  </a:ext>
                </a:extLst>
              </a:tr>
              <a:tr h="71892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SHI GOVERNMENT SOLUTIONS INC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 $        117,661.47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Port Houston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PH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MBE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5/31/2024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</a:rPr>
                        <a:t>1/2/2025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4/30/2025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Asian Pacific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Custom Computer Programming Services; Computer Accessories And Supplies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3370059787"/>
                  </a:ext>
                </a:extLst>
              </a:tr>
              <a:tr h="512021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SISTEM TUTORING AGENCY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 $          10,000.00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City of 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Houston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WBE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</a:rPr>
                        <a:t>5/12/2021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5/31/2024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</a:rPr>
                        <a:t>5/31/2024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Black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Tutoring Services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2568413206"/>
                  </a:ext>
                </a:extLst>
              </a:tr>
              <a:tr h="763481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SPEARHEAD GROUP INC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 $          12,111.97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Port Houston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PH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SBE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</a:rPr>
                        <a:t>12/21/2021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</a:rPr>
                        <a:t>7/31/2024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</a:rPr>
                        <a:t>10/31/2024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Black American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Human Resources &amp; Executive Search Consulting Services; Temporary Employment Services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278609408"/>
                  </a:ext>
                </a:extLst>
              </a:tr>
              <a:tr h="718923"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 $     2,683,850.04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1627270808"/>
                  </a:ext>
                </a:extLst>
              </a:tr>
              <a:tr h="260561"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202047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044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0CBD1-395D-0970-F249-B24A913F9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2ACA8-521A-7E49-CB9C-D9F54E08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8"/>
            <a:ext cx="15607761" cy="711356"/>
          </a:xfrm>
        </p:spPr>
        <p:txBody>
          <a:bodyPr>
            <a:normAutofit/>
          </a:bodyPr>
          <a:lstStyle/>
          <a:p>
            <a:r>
              <a:rPr lang="en-US" dirty="0"/>
              <a:t>Small business list for  FY 2024 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CBD62D-2D10-28CB-D377-38DCF439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4293374-6B2E-1103-D9AF-F9208EB2A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990804"/>
              </p:ext>
            </p:extLst>
          </p:nvPr>
        </p:nvGraphicFramePr>
        <p:xfrm>
          <a:off x="195799" y="1301474"/>
          <a:ext cx="18092201" cy="705010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938365">
                  <a:extLst>
                    <a:ext uri="{9D8B030D-6E8A-4147-A177-3AD203B41FA5}">
                      <a16:colId xmlns:a16="http://schemas.microsoft.com/office/drawing/2014/main" val="681539811"/>
                    </a:ext>
                  </a:extLst>
                </a:gridCol>
                <a:gridCol w="1582506">
                  <a:extLst>
                    <a:ext uri="{9D8B030D-6E8A-4147-A177-3AD203B41FA5}">
                      <a16:colId xmlns:a16="http://schemas.microsoft.com/office/drawing/2014/main" val="25707120"/>
                    </a:ext>
                  </a:extLst>
                </a:gridCol>
                <a:gridCol w="2863340">
                  <a:extLst>
                    <a:ext uri="{9D8B030D-6E8A-4147-A177-3AD203B41FA5}">
                      <a16:colId xmlns:a16="http://schemas.microsoft.com/office/drawing/2014/main" val="1282268988"/>
                    </a:ext>
                  </a:extLst>
                </a:gridCol>
                <a:gridCol w="974814">
                  <a:extLst>
                    <a:ext uri="{9D8B030D-6E8A-4147-A177-3AD203B41FA5}">
                      <a16:colId xmlns:a16="http://schemas.microsoft.com/office/drawing/2014/main" val="4024892851"/>
                    </a:ext>
                  </a:extLst>
                </a:gridCol>
                <a:gridCol w="1284665">
                  <a:extLst>
                    <a:ext uri="{9D8B030D-6E8A-4147-A177-3AD203B41FA5}">
                      <a16:colId xmlns:a16="http://schemas.microsoft.com/office/drawing/2014/main" val="2943252815"/>
                    </a:ext>
                  </a:extLst>
                </a:gridCol>
                <a:gridCol w="1368221">
                  <a:extLst>
                    <a:ext uri="{9D8B030D-6E8A-4147-A177-3AD203B41FA5}">
                      <a16:colId xmlns:a16="http://schemas.microsoft.com/office/drawing/2014/main" val="3226361572"/>
                    </a:ext>
                  </a:extLst>
                </a:gridCol>
                <a:gridCol w="1016591">
                  <a:extLst>
                    <a:ext uri="{9D8B030D-6E8A-4147-A177-3AD203B41FA5}">
                      <a16:colId xmlns:a16="http://schemas.microsoft.com/office/drawing/2014/main" val="1893769979"/>
                    </a:ext>
                  </a:extLst>
                </a:gridCol>
                <a:gridCol w="1114071">
                  <a:extLst>
                    <a:ext uri="{9D8B030D-6E8A-4147-A177-3AD203B41FA5}">
                      <a16:colId xmlns:a16="http://schemas.microsoft.com/office/drawing/2014/main" val="1741614550"/>
                    </a:ext>
                  </a:extLst>
                </a:gridCol>
                <a:gridCol w="1225478">
                  <a:extLst>
                    <a:ext uri="{9D8B030D-6E8A-4147-A177-3AD203B41FA5}">
                      <a16:colId xmlns:a16="http://schemas.microsoft.com/office/drawing/2014/main" val="1788867077"/>
                    </a:ext>
                  </a:extLst>
                </a:gridCol>
                <a:gridCol w="3724150">
                  <a:extLst>
                    <a:ext uri="{9D8B030D-6E8A-4147-A177-3AD203B41FA5}">
                      <a16:colId xmlns:a16="http://schemas.microsoft.com/office/drawing/2014/main" val="2187825135"/>
                    </a:ext>
                  </a:extLst>
                </a:gridCol>
              </a:tblGrid>
              <a:tr h="17465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Vendor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 Total Payments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Certifying Agency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F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Certification Type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Certification Date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Renewal Date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Expiration Date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Ethnicity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Business Capabilities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1553802103"/>
                  </a:ext>
                </a:extLst>
              </a:tr>
              <a:tr h="119249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NETSYNC NETWORK SOLUTIONS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 $16,216.20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Port Houston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PH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WBE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5/23/2022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9/30/2025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12/31/2025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Hispanic American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Data Communications Equipment; Local Area Network (LAN) Communications Equipment; Wide Area Network Communications Equipment  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1870115277"/>
                  </a:ext>
                </a:extLst>
              </a:tr>
              <a:tr h="512021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PS LIGHTWAVE INC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 $          46,831.92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Port 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PH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SBE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</a:rPr>
                        <a:t>8/1/2023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4/30/2024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7/31/2024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Caucasian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Electrical Contractors and Other Wiring Installation Contractors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1228266851"/>
                  </a:ext>
                </a:extLst>
              </a:tr>
              <a:tr h="512021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QSS, L.C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 $        461,290.48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City of Houston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MBE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5/15/2024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2/28/2027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2/28/2027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Black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Burglar, Fire, CCTV Systems Installation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1158229703"/>
                  </a:ext>
                </a:extLst>
              </a:tr>
              <a:tr h="71892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SHI GOVERNMENT SOLUTIONS INC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 $        117,661.47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Port Houston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PH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MBE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5/31/2024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</a:rPr>
                        <a:t>1/2/2025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4/30/2025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Asian Pacific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Custom Computer Programming Services; Computer Accessories And Supplies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3370059787"/>
                  </a:ext>
                </a:extLst>
              </a:tr>
              <a:tr h="512021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SISTEM TUTORING AGENCY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 $          10,000.00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City of Houston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Houston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WBE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</a:rPr>
                        <a:t>5/12/2021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5/31/2024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</a:rPr>
                        <a:t>5/31/2024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Black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Tutoring Services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2568413206"/>
                  </a:ext>
                </a:extLst>
              </a:tr>
              <a:tr h="763481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SPEARHEAD GROUP INC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 $          12,111.97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</a:rPr>
                        <a:t>Port Houston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PH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SBE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</a:rPr>
                        <a:t>12/21/2021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</a:rPr>
                        <a:t>7/31/2024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 dirty="0">
                          <a:effectLst/>
                        </a:rPr>
                        <a:t>10/31/2024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u="none" strike="noStrike">
                          <a:effectLst/>
                        </a:rPr>
                        <a:t>Black American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Human Resources &amp; Executive Search Consulting Services; Temporary Employment Services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278609408"/>
                  </a:ext>
                </a:extLst>
              </a:tr>
              <a:tr h="718923"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>
                          <a:effectLst/>
                        </a:rPr>
                        <a:t> $     2,683,850.04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1627270808"/>
                  </a:ext>
                </a:extLst>
              </a:tr>
              <a:tr h="260561"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1" marR="9101" marT="9101" marB="0"/>
                </a:tc>
                <a:extLst>
                  <a:ext uri="{0D108BD9-81ED-4DB2-BD59-A6C34878D82A}">
                    <a16:rowId xmlns:a16="http://schemas.microsoft.com/office/drawing/2014/main" val="202047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65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3415BF1-CE40-07C5-D403-84068760B9E8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332440"/>
                </a:solidFill>
                <a:latin typeface="Roboto"/>
              </a:rPr>
              <a:t>November 30,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449454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332440"/>
                </a:solidFill>
              </a:rPr>
              <a:t>Total Assets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$ 32,335,125</a:t>
            </a:r>
          </a:p>
          <a:p>
            <a:endParaRPr lang="en-US" sz="2000" b="1" dirty="0">
              <a:solidFill>
                <a:srgbClr val="332440"/>
              </a:solidFill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Liabilities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332440"/>
                </a:solidFill>
              </a:rPr>
              <a:t>		$ 3,232,496</a:t>
            </a:r>
          </a:p>
          <a:p>
            <a:endParaRPr lang="en-US" sz="20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Fund Equity</a:t>
            </a:r>
            <a:r>
              <a:rPr lang="en-US" sz="3600" dirty="0">
                <a:solidFill>
                  <a:srgbClr val="33244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$ 29,102,629</a:t>
            </a:r>
            <a:endParaRPr lang="en-US" sz="3200" b="1" dirty="0">
              <a:solidFill>
                <a:srgbClr val="33244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6ADE6-C1FB-78EF-54F1-66464F68E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035" y="387621"/>
            <a:ext cx="8910121" cy="87025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November 30, 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$11,172,589 Awarded on Jan 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4174" y="3030553"/>
            <a:ext cx="7662138" cy="6967243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3507343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 </a:t>
            </a:r>
          </a:p>
          <a:p>
            <a:pPr algn="ctr"/>
            <a:endParaRPr lang="en-US" sz="4000" b="1" dirty="0">
              <a:solidFill>
                <a:srgbClr val="025E32"/>
              </a:solidFill>
              <a:cs typeface="Adobe Devanagari" panose="02040503050201020203" pitchFamily="18" charset="0"/>
            </a:endParaRP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November 30, 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2697599" y="525990"/>
            <a:ext cx="11932801" cy="1200329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2020 MTN NOTES/2020 PFC BONDS </a:t>
            </a:r>
          </a:p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Pending Retainage Payable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74" y="3256267"/>
            <a:ext cx="9804783" cy="5165838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614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1658600" y="3536345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November 30, 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0064" y="3932452"/>
            <a:ext cx="6514871" cy="5587821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AD56F-37B6-BBC6-CE06-5AE67FC31E44}"/>
              </a:ext>
            </a:extLst>
          </p:cNvPr>
          <p:cNvSpPr txBox="1"/>
          <p:nvPr/>
        </p:nvSpPr>
        <p:spPr>
          <a:xfrm>
            <a:off x="14173200" y="1714500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780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1634850" y="4265436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November 30, 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049" y="4316297"/>
            <a:ext cx="8516101" cy="4188814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9C17B-8D0D-58FD-0792-051E50EFFE99}"/>
              </a:ext>
            </a:extLst>
          </p:cNvPr>
          <p:cNvSpPr txBox="1"/>
          <p:nvPr/>
        </p:nvSpPr>
        <p:spPr>
          <a:xfrm>
            <a:off x="14173200" y="1714500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78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November 30,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453" y="2421513"/>
            <a:ext cx="16952494" cy="7188085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420AE4-0668-C7C0-C93E-A275D49D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A74443E-25F5-B590-F87E-B12A599B41E5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4FB03-F9CB-CD1A-3D44-21332FDFC631}"/>
              </a:ext>
            </a:extLst>
          </p:cNvPr>
          <p:cNvSpPr txBox="1"/>
          <p:nvPr/>
        </p:nvSpPr>
        <p:spPr>
          <a:xfrm>
            <a:off x="1460297" y="244929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2024 MNT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November 30,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455E62C-D9C2-1739-540A-6EE6220732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ACA5A-4FFB-365A-35E1-3A87F909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642" y="2547618"/>
            <a:ext cx="15845590" cy="6778642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6640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November 30,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46</a:t>
            </a:fld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99178-BBC8-877D-FEC3-897A0816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6643" y="4035629"/>
            <a:ext cx="13978047" cy="3817846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557DF9-16C4-15EF-1EAA-33AAE88BD490}"/>
              </a:ext>
            </a:extLst>
          </p:cNvPr>
          <p:cNvSpPr txBox="1"/>
          <p:nvPr/>
        </p:nvSpPr>
        <p:spPr>
          <a:xfrm>
            <a:off x="4063720" y="1861765"/>
            <a:ext cx="11121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Irvington Renovation    2020 Maintenance Notes   </a:t>
            </a:r>
            <a:r>
              <a:rPr lang="en-US" sz="3200"/>
              <a:t>$   4,781,519</a:t>
            </a:r>
            <a:endParaRPr lang="en-US" sz="3200" dirty="0"/>
          </a:p>
          <a:p>
            <a:r>
              <a:rPr lang="en-US" sz="3200" dirty="0"/>
              <a:t>Contract                          2024 Maintenance Notes   $   7,000,000  </a:t>
            </a:r>
          </a:p>
          <a:p>
            <a:r>
              <a:rPr lang="en-US" sz="3200" dirty="0"/>
              <a:t>                                                            Total                      $11,781,519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"/>
            <a:ext cx="18288000" cy="101727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47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AFB13AD-BDB8-729F-E16E-E45094A164DA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</a:rPr>
              <a:t>As of November 30, 2024</a:t>
            </a:r>
            <a:endParaRPr sz="32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10/31/2024 is $29,102,629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2025.</a:t>
            </a:r>
            <a:endParaRPr lang="en-US" sz="28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5907015" y="8013943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A6D94-3C44-04E3-6EB2-2E58D9181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7136" y="3918228"/>
            <a:ext cx="13282021" cy="47009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253E47-9E15-275F-95EC-0E24F4579BCB}"/>
              </a:ext>
            </a:extLst>
          </p:cNvPr>
          <p:cNvSpPr/>
          <p:nvPr/>
        </p:nvSpPr>
        <p:spPr>
          <a:xfrm>
            <a:off x="2283927" y="8163018"/>
            <a:ext cx="14136624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5DF305-A299-ED63-A080-1367FB43089A}"/>
              </a:ext>
            </a:extLst>
          </p:cNvPr>
          <p:cNvSpPr/>
          <p:nvPr/>
        </p:nvSpPr>
        <p:spPr>
          <a:xfrm>
            <a:off x="2282060" y="6471757"/>
            <a:ext cx="14140359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8B7B3D-4A37-6FBF-5C40-B59EA2E4E679}"/>
              </a:ext>
            </a:extLst>
          </p:cNvPr>
          <p:cNvSpPr/>
          <p:nvPr/>
        </p:nvSpPr>
        <p:spPr>
          <a:xfrm>
            <a:off x="2282059" y="4780495"/>
            <a:ext cx="14140360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F940B-53DB-31D9-1D1D-F7D5865B9EE9}"/>
              </a:ext>
            </a:extLst>
          </p:cNvPr>
          <p:cNvSpPr/>
          <p:nvPr/>
        </p:nvSpPr>
        <p:spPr>
          <a:xfrm>
            <a:off x="2282060" y="3089233"/>
            <a:ext cx="14140359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8" y="8370074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652079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8" y="4985721"/>
            <a:ext cx="13631688" cy="11983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3631687" cy="12304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25E3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9344" y="377416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33244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332440"/>
                </a:solidFill>
              </a:rPr>
            </a:br>
            <a:r>
              <a:rPr lang="en-US" sz="5400" spc="-50" dirty="0">
                <a:solidFill>
                  <a:srgbClr val="332440"/>
                </a:solidFill>
              </a:rPr>
              <a:t>As of November 30, 2024</a:t>
            </a:r>
            <a:br>
              <a:rPr lang="en-US" sz="5400" spc="-5" dirty="0">
                <a:solidFill>
                  <a:srgbClr val="332440"/>
                </a:solidFill>
              </a:rPr>
            </a:br>
            <a:br>
              <a:rPr lang="en-US" sz="900" spc="-5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33244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332440"/>
              </a:solidFill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33298" y="8561018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570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1" y="5181979"/>
            <a:ext cx="11312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242" y="528823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52638" y="694883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47013" y="86779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164D912D-37B5-5B9C-8A9E-59C236248BD8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9D9350-1363-F680-1FB8-B5C5B65C214A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285022" y="373690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As of November 30, 2024</a:t>
            </a:r>
            <a:br>
              <a:rPr lang="en-US" sz="2400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3324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332440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94284" y="2554222"/>
            <a:ext cx="7147410" cy="181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96916" y="2555070"/>
            <a:ext cx="7147411" cy="1810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4285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 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$ 26,964,356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	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$ 15,528,269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96918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545292" y="8183825"/>
            <a:ext cx="2860500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173% FY25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305809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138% FY24 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066538" y="8197131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$29M FY25 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611320" y="8210719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$23M FY24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27101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199479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97028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56540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819088" y="4763637"/>
            <a:ext cx="7049646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32,335,125-3,232,496=29,102,629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1545292" y="5143500"/>
            <a:ext cx="6807527" cy="0"/>
          </a:xfrm>
          <a:prstGeom prst="line">
            <a:avLst/>
          </a:prstGeom>
          <a:ln>
            <a:solidFill>
              <a:srgbClr val="291F35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21815" y="951992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0B45EF4-412F-B47D-3BFB-4A362D3DCDEB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E33D48F-A199-4DAF-1B98-AF927DE01C91}"/>
              </a:ext>
            </a:extLst>
          </p:cNvPr>
          <p:cNvSpPr/>
          <p:nvPr/>
        </p:nvSpPr>
        <p:spPr>
          <a:xfrm>
            <a:off x="9281159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93403" y="322429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defPPr>
              <a:defRPr lang="en-US"/>
            </a:defPPr>
            <a:lvl1pPr algn="ctr">
              <a:defRPr sz="3600" b="1" i="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</a:t>
            </a:r>
            <a:br>
              <a:rPr lang="en-US" dirty="0"/>
            </a:br>
            <a:r>
              <a:rPr lang="en-US" dirty="0"/>
              <a:t>As of November 30, 2024</a:t>
            </a:r>
            <a:br>
              <a:rPr lang="en-US" dirty="0"/>
            </a:br>
            <a:r>
              <a:rPr lang="en-US" dirty="0"/>
              <a:t>Indicators of Efficient Leverage Reserves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75889" y="2578222"/>
            <a:ext cx="7196419" cy="181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45747" y="2571288"/>
            <a:ext cx="7196328" cy="1824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5889" y="4550835"/>
            <a:ext cx="7196419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$26,964,356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$29,102,629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15783" y="4508618"/>
            <a:ext cx="7196328" cy="323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Principal and Interest Payments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	Less Facility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$8,886,479-2,203,975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664754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93% FY25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296391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86% FY24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309276" y="8193832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0 % FY25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940914" y="8226415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19780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71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88113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6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89707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4041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438791" y="5131553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407340" y="6347524"/>
            <a:ext cx="719641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889016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&lt;25% of annual revenue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29054" y="5399349"/>
            <a:ext cx="6548107" cy="4760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87783" y="9556191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3B0C17AC-B435-01D4-52BD-4C7982202D2A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B007FEB3-EECB-985B-9E8E-7D7DA1636154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3966127" y="299485"/>
            <a:ext cx="10058400" cy="171274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November 30, 2024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577" y="2586031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09202" y="2580127"/>
            <a:ext cx="7178040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8134" y="4596984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$ 800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712489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FY25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105630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FY24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202700" y="8083077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4.8% FY25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739423" y="8081447"/>
            <a:ext cx="2644765" cy="1024128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3.3% FY24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516" y="9379912"/>
            <a:ext cx="2089737" cy="47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95046" y="9379912"/>
            <a:ext cx="2200979" cy="49892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2.5%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442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60974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1506631" y="5143500"/>
            <a:ext cx="6860034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506631" y="6111157"/>
            <a:ext cx="7197999" cy="14773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99311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112791" y="5351473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93892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58819" y="9429320"/>
            <a:ext cx="381001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cs typeface="Calibri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1387577" y="52821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$ 19,582,240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DBE2767D-A3E4-7725-CF62-6FF18E501562}"/>
              </a:ext>
            </a:extLst>
          </p:cNvPr>
          <p:cNvSpPr txBox="1">
            <a:spLocks/>
          </p:cNvSpPr>
          <p:nvPr/>
        </p:nvSpPr>
        <p:spPr>
          <a:xfrm>
            <a:off x="9664014" y="4596984"/>
            <a:ext cx="7187184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$425,306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0F8438-DE6C-3642-BA5F-86638153D3D0}"/>
              </a:ext>
            </a:extLst>
          </p:cNvPr>
          <p:cNvSpPr txBox="1"/>
          <p:nvPr/>
        </p:nvSpPr>
        <p:spPr>
          <a:xfrm>
            <a:off x="9718213" y="6199862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D30DF1-E79F-FC4E-AF9C-ACA9742F4445}"/>
              </a:ext>
            </a:extLst>
          </p:cNvPr>
          <p:cNvCxnSpPr>
            <a:cxnSpLocks/>
          </p:cNvCxnSpPr>
          <p:nvPr/>
        </p:nvCxnSpPr>
        <p:spPr>
          <a:xfrm>
            <a:off x="9837885" y="5338392"/>
            <a:ext cx="6546303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A4E353-E273-0126-9C12-3254EFC0D28C}"/>
              </a:ext>
            </a:extLst>
          </p:cNvPr>
          <p:cNvSpPr txBox="1"/>
          <p:nvPr/>
        </p:nvSpPr>
        <p:spPr>
          <a:xfrm>
            <a:off x="9664014" y="552019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$8,886,479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4" ma:contentTypeDescription="Create a new document." ma:contentTypeScope="" ma:versionID="d216eb68df950c2017ad4fdd86de5d23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3dcabea3f9903b49e7dd94d2a8b70fe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594FD4-DC4B-4D3C-ABD0-90F0B5FB3D07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68a1d430-a50e-484c-b4d2-499916cee947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8FBAEB-6CE2-4638-A062-6B28C3709D5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2817</Words>
  <Application>Microsoft Office PowerPoint</Application>
  <PresentationFormat>Custom</PresentationFormat>
  <Paragraphs>676</Paragraphs>
  <Slides>47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Abadi Extra Light</vt:lpstr>
      <vt:lpstr>Adobe Devanagari</vt:lpstr>
      <vt:lpstr>Aptos Narrow</vt:lpstr>
      <vt:lpstr>Arial</vt:lpstr>
      <vt:lpstr>Arial</vt:lpstr>
      <vt:lpstr>Calibri</vt:lpstr>
      <vt:lpstr>Posterama</vt:lpstr>
      <vt:lpstr>Roboto</vt:lpstr>
      <vt:lpstr>Times New Roman</vt:lpstr>
      <vt:lpstr>Office Theme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November 30, 2024</vt:lpstr>
      <vt:lpstr>INTERIM FINANCIAL REPORT (unaudited) As of November 30, 2024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PFC &amp; Lease Revenue Projects Update</vt:lpstr>
      <vt:lpstr>Harris County Department of Education   Small Business Program FY2024</vt:lpstr>
      <vt:lpstr>PowerPoint Presentation</vt:lpstr>
      <vt:lpstr>Content</vt:lpstr>
      <vt:lpstr>Definitions</vt:lpstr>
      <vt:lpstr>Certifying agencies</vt:lpstr>
      <vt:lpstr>Expenditures for fy 2024</vt:lpstr>
      <vt:lpstr>Expenditures for  FY 2024 by certifying agency</vt:lpstr>
      <vt:lpstr>Expenditures for FY 2024 by certification type</vt:lpstr>
      <vt:lpstr>Certified Small Business Expenditures for FY 2024 by Ethnicity</vt:lpstr>
      <vt:lpstr>Small business list for fy2024 </vt:lpstr>
      <vt:lpstr>Small business list for  FY 2024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Irvington Renovation – Funds by Source As of November 30, 2024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Jesus Amezcua</cp:lastModifiedBy>
  <cp:revision>207</cp:revision>
  <cp:lastPrinted>2024-09-17T19:38:54Z</cp:lastPrinted>
  <dcterms:created xsi:type="dcterms:W3CDTF">2021-09-22T16:28:29Z</dcterms:created>
  <dcterms:modified xsi:type="dcterms:W3CDTF">2024-12-18T18:43:17Z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