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1.xml" ContentType="application/inkml+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8" r:id="rId5"/>
    <p:sldId id="257" r:id="rId6"/>
    <p:sldId id="259" r:id="rId7"/>
    <p:sldId id="260" r:id="rId8"/>
    <p:sldId id="261" r:id="rId9"/>
    <p:sldId id="272" r:id="rId10"/>
    <p:sldId id="273" r:id="rId11"/>
    <p:sldId id="274" r:id="rId12"/>
    <p:sldId id="275" r:id="rId13"/>
    <p:sldId id="276" r:id="rId14"/>
    <p:sldId id="277" r:id="rId15"/>
    <p:sldId id="262" r:id="rId16"/>
    <p:sldId id="263" r:id="rId17"/>
    <p:sldId id="264" r:id="rId18"/>
    <p:sldId id="265" r:id="rId19"/>
    <p:sldId id="266" r:id="rId20"/>
    <p:sldId id="267" r:id="rId21"/>
    <p:sldId id="268" r:id="rId22"/>
    <p:sldId id="269" r:id="rId23"/>
    <p:sldId id="270" r:id="rId24"/>
    <p:sldId id="271"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6"/>
    <a:srgbClr val="AA1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137"/>
  </p:normalViewPr>
  <p:slideViewPr>
    <p:cSldViewPr snapToGrid="0">
      <p:cViewPr varScale="1">
        <p:scale>
          <a:sx n="103" d="100"/>
          <a:sy n="103"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14:48:28.764"/>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97E85-AE2F-5E4D-BD31-4491DBAA1DDE}"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D045A-EFD8-8442-A329-860414E5CF2D}" type="slidenum">
              <a:rPr lang="en-US" smtClean="0"/>
              <a:t>‹#›</a:t>
            </a:fld>
            <a:endParaRPr lang="en-US"/>
          </a:p>
        </p:txBody>
      </p:sp>
    </p:spTree>
    <p:extLst>
      <p:ext uri="{BB962C8B-B14F-4D97-AF65-F5344CB8AC3E}">
        <p14:creationId xmlns:p14="http://schemas.microsoft.com/office/powerpoint/2010/main" val="1626762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1199-91F8-6C6C-3F4A-8EB3A9CE8CB4}"/>
              </a:ext>
            </a:extLst>
          </p:cNvPr>
          <p:cNvSpPr>
            <a:spLocks noGrp="1"/>
          </p:cNvSpPr>
          <p:nvPr>
            <p:ph type="ctrTitle"/>
          </p:nvPr>
        </p:nvSpPr>
        <p:spPr>
          <a:xfrm>
            <a:off x="470452" y="1122363"/>
            <a:ext cx="9144000" cy="2387600"/>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45FEEE8-3D59-DB8F-A9B1-56C15C354300}"/>
              </a:ext>
            </a:extLst>
          </p:cNvPr>
          <p:cNvSpPr>
            <a:spLocks noGrp="1"/>
          </p:cNvSpPr>
          <p:nvPr>
            <p:ph type="subTitle" idx="1"/>
          </p:nvPr>
        </p:nvSpPr>
        <p:spPr>
          <a:xfrm>
            <a:off x="470452" y="3602038"/>
            <a:ext cx="9144000" cy="1655762"/>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34349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6AB4-B4F5-F949-17A8-4EB18DD1007E}"/>
              </a:ext>
            </a:extLst>
          </p:cNvPr>
          <p:cNvSpPr>
            <a:spLocks noGrp="1"/>
          </p:cNvSpPr>
          <p:nvPr>
            <p:ph type="title"/>
          </p:nvPr>
        </p:nvSpPr>
        <p:spPr>
          <a:xfrm>
            <a:off x="838200" y="1316594"/>
            <a:ext cx="10515600" cy="1325563"/>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52D15A1E-C21C-B8E7-6947-5E0214472A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AEB3EB-92BA-7CA6-8DB2-43AAF21B8AD4}"/>
              </a:ext>
            </a:extLst>
          </p:cNvPr>
          <p:cNvSpPr>
            <a:spLocks noGrp="1"/>
          </p:cNvSpPr>
          <p:nvPr>
            <p:ph type="sldNum" sz="quarter" idx="12"/>
          </p:nvPr>
        </p:nvSpPr>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174510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A0640-E063-0B88-460A-2F3F31FA9E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A1E18B-119A-626E-2C3F-948178B48F39}"/>
              </a:ext>
            </a:extLst>
          </p:cNvPr>
          <p:cNvSpPr>
            <a:spLocks noGrp="1"/>
          </p:cNvSpPr>
          <p:nvPr>
            <p:ph type="sldNum" sz="quarter" idx="12"/>
          </p:nvPr>
        </p:nvSpPr>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1788292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88E4-B391-E702-EC63-7FB5196EF562}"/>
              </a:ext>
            </a:extLst>
          </p:cNvPr>
          <p:cNvSpPr>
            <a:spLocks noGrp="1"/>
          </p:cNvSpPr>
          <p:nvPr>
            <p:ph type="title"/>
          </p:nvPr>
        </p:nvSpPr>
        <p:spPr>
          <a:xfrm>
            <a:off x="838200" y="131535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34BB575-C67C-5A4A-664F-D22CA5C357AA}"/>
              </a:ext>
            </a:extLst>
          </p:cNvPr>
          <p:cNvSpPr>
            <a:spLocks noGrp="1"/>
          </p:cNvSpPr>
          <p:nvPr>
            <p:ph sz="half" idx="1"/>
          </p:nvPr>
        </p:nvSpPr>
        <p:spPr>
          <a:xfrm>
            <a:off x="838200" y="2775855"/>
            <a:ext cx="5181600" cy="39291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F738F9C-A40E-8528-1100-45AC0B90E00D}"/>
              </a:ext>
            </a:extLst>
          </p:cNvPr>
          <p:cNvSpPr>
            <a:spLocks noGrp="1"/>
          </p:cNvSpPr>
          <p:nvPr>
            <p:ph sz="half" idx="2"/>
          </p:nvPr>
        </p:nvSpPr>
        <p:spPr>
          <a:xfrm>
            <a:off x="6172200" y="2775855"/>
            <a:ext cx="5181600" cy="39291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1AF94544-054E-BCE1-0ECA-6A7340B12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D579D-CADB-C783-4E0B-2E66CD546416}"/>
              </a:ext>
            </a:extLst>
          </p:cNvPr>
          <p:cNvSpPr>
            <a:spLocks noGrp="1"/>
          </p:cNvSpPr>
          <p:nvPr>
            <p:ph type="sldNum" sz="quarter" idx="12"/>
          </p:nvPr>
        </p:nvSpPr>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293413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6AB4-B4F5-F949-17A8-4EB18DD1007E}"/>
              </a:ext>
            </a:extLst>
          </p:cNvPr>
          <p:cNvSpPr>
            <a:spLocks noGrp="1"/>
          </p:cNvSpPr>
          <p:nvPr>
            <p:ph type="title"/>
          </p:nvPr>
        </p:nvSpPr>
        <p:spPr>
          <a:xfrm>
            <a:off x="838200" y="1304238"/>
            <a:ext cx="10515600" cy="1325563"/>
          </a:xfrm>
        </p:spPr>
        <p:txBody>
          <a:bodyPr/>
          <a:lstStyle>
            <a:lvl1pPr>
              <a:defRPr>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52D15A1E-C21C-B8E7-6947-5E0214472A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AEB3EB-92BA-7CA6-8DB2-43AAF21B8AD4}"/>
              </a:ext>
            </a:extLst>
          </p:cNvPr>
          <p:cNvSpPr>
            <a:spLocks noGrp="1"/>
          </p:cNvSpPr>
          <p:nvPr>
            <p:ph type="sldNum" sz="quarter" idx="12"/>
          </p:nvPr>
        </p:nvSpPr>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162663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A0640-E063-0B88-460A-2F3F31FA9E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A1E18B-119A-626E-2C3F-948178B48F39}"/>
              </a:ext>
            </a:extLst>
          </p:cNvPr>
          <p:cNvSpPr>
            <a:spLocks noGrp="1"/>
          </p:cNvSpPr>
          <p:nvPr>
            <p:ph type="sldNum" sz="quarter" idx="12"/>
          </p:nvPr>
        </p:nvSpPr>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1406757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E25C-15B8-4368-4934-9FC82CE77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1CF4A2-FE6B-9739-CCA1-49B59065C3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DF3DB-9AE2-3669-F530-83757A15FF8C}"/>
              </a:ext>
            </a:extLst>
          </p:cNvPr>
          <p:cNvSpPr>
            <a:spLocks noGrp="1"/>
          </p:cNvSpPr>
          <p:nvPr>
            <p:ph type="dt" sz="half" idx="10"/>
          </p:nvPr>
        </p:nvSpPr>
        <p:spPr/>
        <p:txBody>
          <a:bodyPr/>
          <a:lstStyle/>
          <a:p>
            <a:fld id="{C9E36596-447D-4807-8F03-522FE15855A0}" type="datetimeFigureOut">
              <a:rPr lang="en-US" smtClean="0"/>
              <a:t>10/13/2025</a:t>
            </a:fld>
            <a:endParaRPr lang="en-US"/>
          </a:p>
        </p:txBody>
      </p:sp>
      <p:sp>
        <p:nvSpPr>
          <p:cNvPr id="5" name="Footer Placeholder 4">
            <a:extLst>
              <a:ext uri="{FF2B5EF4-FFF2-40B4-BE49-F238E27FC236}">
                <a16:creationId xmlns:a16="http://schemas.microsoft.com/office/drawing/2014/main" id="{ACF2F6BB-2C3B-4AF5-91BA-6C2050701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C82AF-E7F9-FCC8-CE9D-FC6E9A4DD8C3}"/>
              </a:ext>
            </a:extLst>
          </p:cNvPr>
          <p:cNvSpPr>
            <a:spLocks noGrp="1"/>
          </p:cNvSpPr>
          <p:nvPr>
            <p:ph type="sldNum" sz="quarter" idx="12"/>
          </p:nvPr>
        </p:nvSpPr>
        <p:spPr/>
        <p:txBody>
          <a:bodyPr/>
          <a:lstStyle/>
          <a:p>
            <a:fld id="{79BB3DAB-FE56-4D24-BCD4-8F75C618B63F}" type="slidenum">
              <a:rPr lang="en-US" smtClean="0"/>
              <a:t>‹#›</a:t>
            </a:fld>
            <a:endParaRPr lang="en-US"/>
          </a:p>
        </p:txBody>
      </p:sp>
    </p:spTree>
    <p:extLst>
      <p:ext uri="{BB962C8B-B14F-4D97-AF65-F5344CB8AC3E}">
        <p14:creationId xmlns:p14="http://schemas.microsoft.com/office/powerpoint/2010/main" val="383027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8963F49-2F0F-7C16-EEF2-687D6E1CAC52}"/>
              </a:ext>
            </a:extLst>
          </p:cNvPr>
          <p:cNvSpPr>
            <a:spLocks noGrp="1"/>
          </p:cNvSpPr>
          <p:nvPr>
            <p:ph type="ctrTitle"/>
          </p:nvPr>
        </p:nvSpPr>
        <p:spPr>
          <a:xfrm>
            <a:off x="470452" y="1122363"/>
            <a:ext cx="9144000" cy="2387600"/>
          </a:xfrm>
        </p:spPr>
        <p:txBody>
          <a:bodyPr anchor="b"/>
          <a:lstStyle>
            <a:lvl1pPr algn="l">
              <a:defRPr sz="6000">
                <a:solidFill>
                  <a:srgbClr val="AA182C"/>
                </a:solidFill>
              </a:defRPr>
            </a:lvl1pPr>
          </a:lstStyle>
          <a:p>
            <a:r>
              <a:rPr lang="en-US" dirty="0"/>
              <a:t>Click to edit Master title style</a:t>
            </a:r>
          </a:p>
        </p:txBody>
      </p:sp>
      <p:sp>
        <p:nvSpPr>
          <p:cNvPr id="10" name="Subtitle 2">
            <a:extLst>
              <a:ext uri="{FF2B5EF4-FFF2-40B4-BE49-F238E27FC236}">
                <a16:creationId xmlns:a16="http://schemas.microsoft.com/office/drawing/2014/main" id="{25569DE2-361F-A603-C6A2-6700432AEB94}"/>
              </a:ext>
            </a:extLst>
          </p:cNvPr>
          <p:cNvSpPr>
            <a:spLocks noGrp="1"/>
          </p:cNvSpPr>
          <p:nvPr>
            <p:ph type="subTitle" idx="1"/>
          </p:nvPr>
        </p:nvSpPr>
        <p:spPr>
          <a:xfrm>
            <a:off x="470452"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4147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3949-66AC-834B-E78D-34BDDBD35EA3}"/>
              </a:ext>
            </a:extLst>
          </p:cNvPr>
          <p:cNvSpPr>
            <a:spLocks noGrp="1"/>
          </p:cNvSpPr>
          <p:nvPr>
            <p:ph type="title"/>
          </p:nvPr>
        </p:nvSpPr>
        <p:spPr>
          <a:xfrm>
            <a:off x="831850" y="576263"/>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45C4D1F-CB9C-2E03-EAE7-1FAB841754E4}"/>
              </a:ext>
            </a:extLst>
          </p:cNvPr>
          <p:cNvSpPr>
            <a:spLocks noGrp="1"/>
          </p:cNvSpPr>
          <p:nvPr>
            <p:ph type="body" idx="1"/>
          </p:nvPr>
        </p:nvSpPr>
        <p:spPr>
          <a:xfrm>
            <a:off x="831850" y="3450757"/>
            <a:ext cx="10515600" cy="1500187"/>
          </a:xfr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FA95AB89-762E-E17B-693C-17EFB527F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F050C-9AA6-DA1C-CE42-A394BEFB2312}"/>
              </a:ext>
            </a:extLst>
          </p:cNvPr>
          <p:cNvSpPr>
            <a:spLocks noGrp="1"/>
          </p:cNvSpPr>
          <p:nvPr>
            <p:ph type="sldNum" sz="quarter" idx="12"/>
          </p:nvPr>
        </p:nvSpPr>
        <p:spPr>
          <a:xfrm>
            <a:off x="0" y="6290434"/>
            <a:ext cx="639417" cy="365125"/>
          </a:xfrm>
        </p:spPr>
        <p:txBody>
          <a:bodyPr/>
          <a:lstStyle/>
          <a:p>
            <a:fld id="{F3065728-08E2-384A-AA5C-1D59EF381DCC}" type="slidenum">
              <a:rPr lang="en-US" smtClean="0"/>
              <a:t>‹#›</a:t>
            </a:fld>
            <a:endParaRPr lang="en-US" dirty="0"/>
          </a:p>
        </p:txBody>
      </p:sp>
    </p:spTree>
    <p:extLst>
      <p:ext uri="{BB962C8B-B14F-4D97-AF65-F5344CB8AC3E}">
        <p14:creationId xmlns:p14="http://schemas.microsoft.com/office/powerpoint/2010/main" val="399477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3949-66AC-834B-E78D-34BDDBD35EA3}"/>
              </a:ext>
            </a:extLst>
          </p:cNvPr>
          <p:cNvSpPr>
            <a:spLocks noGrp="1"/>
          </p:cNvSpPr>
          <p:nvPr>
            <p:ph type="title"/>
          </p:nvPr>
        </p:nvSpPr>
        <p:spPr>
          <a:xfrm>
            <a:off x="831850" y="576263"/>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45C4D1F-CB9C-2E03-EAE7-1FAB841754E4}"/>
              </a:ext>
            </a:extLst>
          </p:cNvPr>
          <p:cNvSpPr>
            <a:spLocks noGrp="1"/>
          </p:cNvSpPr>
          <p:nvPr>
            <p:ph type="body" idx="1"/>
          </p:nvPr>
        </p:nvSpPr>
        <p:spPr>
          <a:xfrm>
            <a:off x="831850" y="3450757"/>
            <a:ext cx="10515600" cy="1500187"/>
          </a:xfr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3003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3949-66AC-834B-E78D-34BDDBD35EA3}"/>
              </a:ext>
            </a:extLst>
          </p:cNvPr>
          <p:cNvSpPr>
            <a:spLocks noGrp="1"/>
          </p:cNvSpPr>
          <p:nvPr>
            <p:ph type="title"/>
          </p:nvPr>
        </p:nvSpPr>
        <p:spPr>
          <a:xfrm>
            <a:off x="831850" y="576263"/>
            <a:ext cx="10515600" cy="2852737"/>
          </a:xfrm>
        </p:spPr>
        <p:txBody>
          <a:bodyPr anchor="b"/>
          <a:lstStyle>
            <a:lvl1pPr>
              <a:defRPr sz="6000">
                <a:solidFill>
                  <a:srgbClr val="00285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45C4D1F-CB9C-2E03-EAE7-1FAB841754E4}"/>
              </a:ext>
            </a:extLst>
          </p:cNvPr>
          <p:cNvSpPr>
            <a:spLocks noGrp="1"/>
          </p:cNvSpPr>
          <p:nvPr>
            <p:ph type="body" idx="1"/>
          </p:nvPr>
        </p:nvSpPr>
        <p:spPr>
          <a:xfrm>
            <a:off x="831850" y="3450757"/>
            <a:ext cx="10515600" cy="1500187"/>
          </a:xfr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0570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88E4-B391-E702-EC63-7FB5196EF56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34BB575-C67C-5A4A-664F-D22CA5C357AA}"/>
              </a:ext>
            </a:extLst>
          </p:cNvPr>
          <p:cNvSpPr>
            <a:spLocks noGrp="1"/>
          </p:cNvSpPr>
          <p:nvPr>
            <p:ph sz="half" idx="1"/>
          </p:nvPr>
        </p:nvSpPr>
        <p:spPr>
          <a:xfrm>
            <a:off x="838200" y="1825625"/>
            <a:ext cx="5181600" cy="39291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F738F9C-A40E-8528-1100-45AC0B90E00D}"/>
              </a:ext>
            </a:extLst>
          </p:cNvPr>
          <p:cNvSpPr>
            <a:spLocks noGrp="1"/>
          </p:cNvSpPr>
          <p:nvPr>
            <p:ph sz="half" idx="2"/>
          </p:nvPr>
        </p:nvSpPr>
        <p:spPr>
          <a:xfrm>
            <a:off x="6172200" y="1825625"/>
            <a:ext cx="5181600" cy="3929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AF94544-054E-BCE1-0ECA-6A7340B12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D579D-CADB-C783-4E0B-2E66CD546416}"/>
              </a:ext>
            </a:extLst>
          </p:cNvPr>
          <p:cNvSpPr>
            <a:spLocks noGrp="1"/>
          </p:cNvSpPr>
          <p:nvPr>
            <p:ph type="sldNum" sz="quarter" idx="12"/>
          </p:nvPr>
        </p:nvSpPr>
        <p:spPr>
          <a:xfrm>
            <a:off x="0" y="6290434"/>
            <a:ext cx="639417" cy="365125"/>
          </a:xfrm>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361266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6AB4-B4F5-F949-17A8-4EB18DD1007E}"/>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52D15A1E-C21C-B8E7-6947-5E0214472A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AEB3EB-92BA-7CA6-8DB2-43AAF21B8AD4}"/>
              </a:ext>
            </a:extLst>
          </p:cNvPr>
          <p:cNvSpPr>
            <a:spLocks noGrp="1"/>
          </p:cNvSpPr>
          <p:nvPr>
            <p:ph type="sldNum" sz="quarter" idx="12"/>
          </p:nvPr>
        </p:nvSpPr>
        <p:spPr>
          <a:xfrm>
            <a:off x="0" y="6290434"/>
            <a:ext cx="639417" cy="365125"/>
          </a:xfrm>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733616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A0640-E063-0B88-460A-2F3F31FA9E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A1E18B-119A-626E-2C3F-948178B48F39}"/>
              </a:ext>
            </a:extLst>
          </p:cNvPr>
          <p:cNvSpPr>
            <a:spLocks noGrp="1"/>
          </p:cNvSpPr>
          <p:nvPr>
            <p:ph type="sldNum" sz="quarter" idx="12"/>
          </p:nvPr>
        </p:nvSpPr>
        <p:spPr>
          <a:xfrm>
            <a:off x="0" y="6290434"/>
            <a:ext cx="639417" cy="365125"/>
          </a:xfrm>
        </p:spPr>
        <p:txBody>
          <a:bodyPr/>
          <a:lstStyle/>
          <a:p>
            <a:fld id="{F3065728-08E2-384A-AA5C-1D59EF381DCC}" type="slidenum">
              <a:rPr lang="en-US" smtClean="0"/>
              <a:t>‹#›</a:t>
            </a:fld>
            <a:endParaRPr lang="en-US" dirty="0"/>
          </a:p>
        </p:txBody>
      </p:sp>
    </p:spTree>
    <p:extLst>
      <p:ext uri="{BB962C8B-B14F-4D97-AF65-F5344CB8AC3E}">
        <p14:creationId xmlns:p14="http://schemas.microsoft.com/office/powerpoint/2010/main" val="184971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88E4-B391-E702-EC63-7FB5196EF562}"/>
              </a:ext>
            </a:extLst>
          </p:cNvPr>
          <p:cNvSpPr>
            <a:spLocks noGrp="1"/>
          </p:cNvSpPr>
          <p:nvPr>
            <p:ph type="title"/>
          </p:nvPr>
        </p:nvSpPr>
        <p:spPr>
          <a:xfrm>
            <a:off x="838200" y="1265927"/>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34BB575-C67C-5A4A-664F-D22CA5C357AA}"/>
              </a:ext>
            </a:extLst>
          </p:cNvPr>
          <p:cNvSpPr>
            <a:spLocks noGrp="1"/>
          </p:cNvSpPr>
          <p:nvPr>
            <p:ph sz="half" idx="1"/>
          </p:nvPr>
        </p:nvSpPr>
        <p:spPr>
          <a:xfrm>
            <a:off x="838200" y="2726427"/>
            <a:ext cx="5181600" cy="39291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F738F9C-A40E-8528-1100-45AC0B90E00D}"/>
              </a:ext>
            </a:extLst>
          </p:cNvPr>
          <p:cNvSpPr>
            <a:spLocks noGrp="1"/>
          </p:cNvSpPr>
          <p:nvPr>
            <p:ph sz="half" idx="2"/>
          </p:nvPr>
        </p:nvSpPr>
        <p:spPr>
          <a:xfrm>
            <a:off x="6172200" y="2726427"/>
            <a:ext cx="5181600" cy="3929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AF94544-054E-BCE1-0ECA-6A7340B12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D579D-CADB-C783-4E0B-2E66CD546416}"/>
              </a:ext>
            </a:extLst>
          </p:cNvPr>
          <p:cNvSpPr>
            <a:spLocks noGrp="1"/>
          </p:cNvSpPr>
          <p:nvPr>
            <p:ph type="sldNum" sz="quarter" idx="12"/>
          </p:nvPr>
        </p:nvSpPr>
        <p:spPr/>
        <p:txBody>
          <a:bodyPr/>
          <a:lstStyle/>
          <a:p>
            <a:fld id="{F3065728-08E2-384A-AA5C-1D59EF381DCC}" type="slidenum">
              <a:rPr lang="en-US" smtClean="0"/>
              <a:t>‹#›</a:t>
            </a:fld>
            <a:endParaRPr lang="en-US"/>
          </a:p>
        </p:txBody>
      </p:sp>
    </p:spTree>
    <p:extLst>
      <p:ext uri="{BB962C8B-B14F-4D97-AF65-F5344CB8AC3E}">
        <p14:creationId xmlns:p14="http://schemas.microsoft.com/office/powerpoint/2010/main" val="1859384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86AF21-46AF-2DA8-24E9-920FD57D46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33D96B8-AFF8-2004-E0F7-F12D1D03754C}"/>
              </a:ext>
            </a:extLst>
          </p:cNvPr>
          <p:cNvSpPr>
            <a:spLocks noGrp="1"/>
          </p:cNvSpPr>
          <p:nvPr>
            <p:ph type="body" idx="1"/>
          </p:nvPr>
        </p:nvSpPr>
        <p:spPr>
          <a:xfrm>
            <a:off x="838200" y="1825625"/>
            <a:ext cx="10515600" cy="4147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AF0CAAE-B860-926A-2F54-93836BEE47AE}"/>
              </a:ext>
            </a:extLst>
          </p:cNvPr>
          <p:cNvSpPr>
            <a:spLocks noGrp="1"/>
          </p:cNvSpPr>
          <p:nvPr>
            <p:ph type="ftr" sz="quarter" idx="3"/>
          </p:nvPr>
        </p:nvSpPr>
        <p:spPr>
          <a:xfrm>
            <a:off x="3144077" y="6290434"/>
            <a:ext cx="541351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85FB0D5-5C7A-E53D-0213-A1F0C9E2E44D}"/>
              </a:ext>
            </a:extLst>
          </p:cNvPr>
          <p:cNvSpPr>
            <a:spLocks noGrp="1"/>
          </p:cNvSpPr>
          <p:nvPr>
            <p:ph type="sldNum" sz="quarter" idx="4"/>
          </p:nvPr>
        </p:nvSpPr>
        <p:spPr>
          <a:xfrm>
            <a:off x="8670235" y="6290434"/>
            <a:ext cx="6394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65728-08E2-384A-AA5C-1D59EF381DCC}" type="slidenum">
              <a:rPr lang="en-US" smtClean="0"/>
              <a:t>‹#›</a:t>
            </a:fld>
            <a:endParaRPr lang="en-US" dirty="0"/>
          </a:p>
        </p:txBody>
      </p:sp>
    </p:spTree>
    <p:extLst>
      <p:ext uri="{BB962C8B-B14F-4D97-AF65-F5344CB8AC3E}">
        <p14:creationId xmlns:p14="http://schemas.microsoft.com/office/powerpoint/2010/main" val="2865572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2" r:id="rId6"/>
    <p:sldLayoutId id="2147483654" r:id="rId7"/>
    <p:sldLayoutId id="2147483662" r:id="rId8"/>
    <p:sldLayoutId id="2147483656" r:id="rId9"/>
    <p:sldLayoutId id="2147483657" r:id="rId10"/>
    <p:sldLayoutId id="2147483658" r:id="rId11"/>
    <p:sldLayoutId id="2147483659" r:id="rId12"/>
    <p:sldLayoutId id="2147483660" r:id="rId13"/>
    <p:sldLayoutId id="2147483661" r:id="rId14"/>
    <p:sldLayoutId id="2147483665" r:id="rId15"/>
  </p:sldLayoutIdLst>
  <p:hf hdr="0" ftr="0" dt="0"/>
  <p:txStyles>
    <p:titleStyle>
      <a:lvl1pPr algn="l" defTabSz="914400" rtl="0" eaLnBrk="1" latinLnBrk="0" hangingPunct="1">
        <a:lnSpc>
          <a:spcPct val="90000"/>
        </a:lnSpc>
        <a:spcBef>
          <a:spcPct val="0"/>
        </a:spcBef>
        <a:buNone/>
        <a:defRPr sz="4400" b="1" kern="1200">
          <a:solidFill>
            <a:srgbClr val="00285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2.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hyperlink" Target="https://www.bing.com/ck/a?!&amp;&amp;p=453e9b949155a65bc27e540cb11a3db889586ff86f5fa565e8780707a4ad0ac1JmltdHM9MTczNjgxMjgwMA&amp;ptn=3&amp;ver=2&amp;hsh=4&amp;fclid=2a3e29eb-7350-6e86-316d-3cd472fb6f24&amp;u=a1aHR0cHM6Ly93d3cuaW52ZXN0b3BlZGlhLmNvbS90ZXJtcy9mL2ZlZGVyYWxmdW5kc3JhdGUuYXNw&amp;ntb=1" TargetMode="External"/><Relationship Id="rId7" Type="http://schemas.openxmlformats.org/officeDocument/2006/relationships/image" Target="../media/image13.em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hyperlink" Target="https://www.bing.com/ck/a?!&amp;&amp;p=85a5905d3dc5277233f522a17d8afdc950207e6f35c4bfd2389484a2e5b44d4bJmltdHM9MTczNjgxMjgwMA&amp;ptn=3&amp;ver=2&amp;hsh=4&amp;fclid=2a3e29eb-7350-6e86-316d-3cd472fb6f24&amp;u=a1aHR0cHM6Ly93d3cuY2JzbmV3cy5jb20vbmV3cy9mZWRlcmFsLXJlc2VydmUtZmVkLW1lZXRpbmctaW50ZXJlc3QtcmF0ZS1jdXQtZGVjaXNpb24tZGVjZW1iZXItMjAyNC8&amp;ntb=1" TargetMode="External"/><Relationship Id="rId5" Type="http://schemas.openxmlformats.org/officeDocument/2006/relationships/hyperlink" Target="https://www.bing.com/ck/a?!&amp;&amp;p=ce943badfc48e58dd76db249e0726cc2bbf45e98f65bc770029ad87e92cefcf1JmltdHM9MTczNjgxMjgwMA&amp;ptn=3&amp;ver=2&amp;hsh=4&amp;fclid=2a3e29eb-7350-6e86-316d-3cd472fb6f24&amp;u=a1aHR0cHM6Ly95Y2hhcnRzLmNvbS9pbmRpY2F0b3JzL2VmZmVjdGl2ZV9mZWRlcmFsX2Z1bmRzX3JhdGU&amp;ntb=1" TargetMode="External"/><Relationship Id="rId4" Type="http://schemas.openxmlformats.org/officeDocument/2006/relationships/hyperlink" Target="https://www.bing.com/ck/a?!&amp;&amp;p=57eac65aa1e0fa7ecf524ea6a8949836f69c42ead6b118d09c3f359e6d2491f8JmltdHM9MTczNjgxMjgwMA&amp;ptn=3&amp;ver=2&amp;hsh=4&amp;fclid=2a3e29eb-7350-6e86-316d-3cd472fb6f24&amp;u=a1aHR0cHM6Ly93d3cuZm9yYmVzLmNvbS9hZHZpc29yL2ludmVzdGluZy9mZWRlcmFsLWZ1bmRzLXJhdGUv&amp;ntb=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725C-2A37-8B6D-C4F6-1759D7419CCD}"/>
              </a:ext>
            </a:extLst>
          </p:cNvPr>
          <p:cNvSpPr>
            <a:spLocks noGrp="1"/>
          </p:cNvSpPr>
          <p:nvPr>
            <p:ph type="ctrTitle"/>
          </p:nvPr>
        </p:nvSpPr>
        <p:spPr>
          <a:xfrm>
            <a:off x="823727" y="657059"/>
            <a:ext cx="7766936" cy="964149"/>
          </a:xfrm>
        </p:spPr>
        <p:txBody>
          <a:bodyPr>
            <a:normAutofit fontScale="90000"/>
          </a:bodyPr>
          <a:lstStyle/>
          <a:p>
            <a:pPr algn="l"/>
            <a:br>
              <a:rPr lang="en-US" dirty="0"/>
            </a:br>
            <a:br>
              <a:rPr lang="en-US" dirty="0"/>
            </a:br>
            <a:br>
              <a:rPr lang="en-US" dirty="0"/>
            </a:br>
            <a:br>
              <a:rPr lang="en-US" dirty="0"/>
            </a:br>
            <a:r>
              <a:rPr lang="en-US" dirty="0"/>
              <a:t>Investment Report</a:t>
            </a:r>
          </a:p>
        </p:txBody>
      </p:sp>
      <p:sp>
        <p:nvSpPr>
          <p:cNvPr id="3" name="Subtitle 2">
            <a:extLst>
              <a:ext uri="{FF2B5EF4-FFF2-40B4-BE49-F238E27FC236}">
                <a16:creationId xmlns:a16="http://schemas.microsoft.com/office/drawing/2014/main" id="{8B744232-2D54-86C0-A7D4-28D0236B5FE7}"/>
              </a:ext>
            </a:extLst>
          </p:cNvPr>
          <p:cNvSpPr>
            <a:spLocks noGrp="1"/>
          </p:cNvSpPr>
          <p:nvPr>
            <p:ph type="subTitle" idx="1"/>
          </p:nvPr>
        </p:nvSpPr>
        <p:spPr>
          <a:xfrm>
            <a:off x="823727" y="1679595"/>
            <a:ext cx="7766936" cy="1096899"/>
          </a:xfrm>
        </p:spPr>
        <p:txBody>
          <a:bodyPr/>
          <a:lstStyle/>
          <a:p>
            <a:pPr algn="l"/>
            <a:r>
              <a:rPr lang="en-US" sz="2800" dirty="0">
                <a:solidFill>
                  <a:schemeClr val="bg1"/>
                </a:solidFill>
              </a:rPr>
              <a:t>As of September 30, 2025</a:t>
            </a:r>
          </a:p>
          <a:p>
            <a:pPr algn="l"/>
            <a:endParaRPr lang="en-US" dirty="0"/>
          </a:p>
        </p:txBody>
      </p:sp>
      <p:pic>
        <p:nvPicPr>
          <p:cNvPr id="7" name="Picture 6">
            <a:extLst>
              <a:ext uri="{FF2B5EF4-FFF2-40B4-BE49-F238E27FC236}">
                <a16:creationId xmlns:a16="http://schemas.microsoft.com/office/drawing/2014/main" id="{AB39980E-7200-91D7-86D7-C6171750A43F}"/>
              </a:ext>
            </a:extLst>
          </p:cNvPr>
          <p:cNvPicPr>
            <a:picLocks noChangeAspect="1"/>
          </p:cNvPicPr>
          <p:nvPr/>
        </p:nvPicPr>
        <p:blipFill>
          <a:blip r:embed="rId3"/>
          <a:stretch>
            <a:fillRect/>
          </a:stretch>
        </p:blipFill>
        <p:spPr>
          <a:xfrm>
            <a:off x="6096000" y="1844837"/>
            <a:ext cx="5297194" cy="3972896"/>
          </a:xfrm>
          <a:prstGeom prst="rect">
            <a:avLst/>
          </a:prstGeom>
        </p:spPr>
      </p:pic>
      <p:sp>
        <p:nvSpPr>
          <p:cNvPr id="8" name="Slide Number Placeholder 7">
            <a:extLst>
              <a:ext uri="{FF2B5EF4-FFF2-40B4-BE49-F238E27FC236}">
                <a16:creationId xmlns:a16="http://schemas.microsoft.com/office/drawing/2014/main" id="{5BBD9200-FC30-DDE6-4AD8-B5EFA6F1D059}"/>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922DE1-B367-451D-88ED-9A7BBAF71EE7}" type="slidenum">
              <a:rPr lang="en-US" smtClean="0"/>
              <a:pPr/>
              <a:t>1</a:t>
            </a:fld>
            <a:endParaRPr lang="en-US" b="1" dirty="0">
              <a:solidFill>
                <a:schemeClr val="tx1"/>
              </a:solidFill>
            </a:endParaRPr>
          </a:p>
        </p:txBody>
      </p:sp>
    </p:spTree>
    <p:custDataLst>
      <p:tags r:id="rId1"/>
    </p:custDataLst>
    <p:extLst>
      <p:ext uri="{BB962C8B-B14F-4D97-AF65-F5344CB8AC3E}">
        <p14:creationId xmlns:p14="http://schemas.microsoft.com/office/powerpoint/2010/main" val="328288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DDBCB8-B6AA-C30C-50F0-87B7F0F67827}"/>
              </a:ext>
            </a:extLst>
          </p:cNvPr>
          <p:cNvPicPr>
            <a:picLocks noChangeAspect="1"/>
          </p:cNvPicPr>
          <p:nvPr/>
        </p:nvPicPr>
        <p:blipFill>
          <a:blip r:embed="rId2"/>
          <a:srcRect b="4679"/>
          <a:stretch>
            <a:fillRect/>
          </a:stretch>
        </p:blipFill>
        <p:spPr>
          <a:xfrm>
            <a:off x="20" y="1282"/>
            <a:ext cx="12191980" cy="6856718"/>
          </a:xfrm>
          <a:prstGeom prst="rect">
            <a:avLst/>
          </a:prstGeom>
        </p:spPr>
      </p:pic>
    </p:spTree>
    <p:extLst>
      <p:ext uri="{BB962C8B-B14F-4D97-AF65-F5344CB8AC3E}">
        <p14:creationId xmlns:p14="http://schemas.microsoft.com/office/powerpoint/2010/main" val="194270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098421-6571-1C90-F161-56142570E626}"/>
              </a:ext>
            </a:extLst>
          </p:cNvPr>
          <p:cNvPicPr>
            <a:picLocks noChangeAspect="1"/>
          </p:cNvPicPr>
          <p:nvPr/>
        </p:nvPicPr>
        <p:blipFill>
          <a:blip r:embed="rId2"/>
          <a:srcRect b="3864"/>
          <a:stretch>
            <a:fillRect/>
          </a:stretch>
        </p:blipFill>
        <p:spPr>
          <a:xfrm>
            <a:off x="20" y="1282"/>
            <a:ext cx="12191980" cy="6856718"/>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C06C5FB-C759-6119-F262-ECEB8ED7EFF9}"/>
                  </a:ext>
                </a:extLst>
              </p14:cNvPr>
              <p14:cNvContentPartPr/>
              <p14:nvPr/>
            </p14:nvContentPartPr>
            <p14:xfrm>
              <a:off x="872178" y="5351925"/>
              <a:ext cx="360" cy="360"/>
            </p14:xfrm>
          </p:contentPart>
        </mc:Choice>
        <mc:Fallback xmlns="">
          <p:pic>
            <p:nvPicPr>
              <p:cNvPr id="8" name="Ink 7">
                <a:extLst>
                  <a:ext uri="{FF2B5EF4-FFF2-40B4-BE49-F238E27FC236}">
                    <a16:creationId xmlns:a16="http://schemas.microsoft.com/office/drawing/2014/main" id="{0C06C5FB-C759-6119-F262-ECEB8ED7EFF9}"/>
                  </a:ext>
                </a:extLst>
              </p:cNvPr>
              <p:cNvPicPr/>
              <p:nvPr/>
            </p:nvPicPr>
            <p:blipFill>
              <a:blip r:embed="rId4"/>
              <a:stretch>
                <a:fillRect/>
              </a:stretch>
            </p:blipFill>
            <p:spPr>
              <a:xfrm>
                <a:off x="863178" y="5342925"/>
                <a:ext cx="18000" cy="18000"/>
              </a:xfrm>
              <a:prstGeom prst="rect">
                <a:avLst/>
              </a:prstGeom>
            </p:spPr>
          </p:pic>
        </mc:Fallback>
      </mc:AlternateContent>
      <p:sp>
        <p:nvSpPr>
          <p:cNvPr id="9" name="Oval 8">
            <a:extLst>
              <a:ext uri="{FF2B5EF4-FFF2-40B4-BE49-F238E27FC236}">
                <a16:creationId xmlns:a16="http://schemas.microsoft.com/office/drawing/2014/main" id="{83E7353D-63AC-DC72-636B-707BCF8DDFD4}"/>
              </a:ext>
            </a:extLst>
          </p:cNvPr>
          <p:cNvSpPr/>
          <p:nvPr/>
        </p:nvSpPr>
        <p:spPr>
          <a:xfrm>
            <a:off x="587229" y="5092117"/>
            <a:ext cx="671120" cy="46139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86136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75E4-650F-3161-BF30-4811A7DD94C6}"/>
              </a:ext>
            </a:extLst>
          </p:cNvPr>
          <p:cNvSpPr>
            <a:spLocks noGrp="1"/>
          </p:cNvSpPr>
          <p:nvPr>
            <p:ph type="title"/>
          </p:nvPr>
        </p:nvSpPr>
        <p:spPr>
          <a:xfrm>
            <a:off x="639417" y="138788"/>
            <a:ext cx="10515600" cy="1325563"/>
          </a:xfrm>
        </p:spPr>
        <p:txBody>
          <a:bodyPr>
            <a:normAutofit fontScale="90000"/>
          </a:bodyPr>
          <a:lstStyle/>
          <a:p>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INVESTMENT BY FUND BY TYPE</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As of September 30, 2025</a:t>
            </a:r>
            <a:endParaRPr lang="en-US" dirty="0"/>
          </a:p>
        </p:txBody>
      </p:sp>
      <p:sp>
        <p:nvSpPr>
          <p:cNvPr id="3" name="Slide Number Placeholder 2">
            <a:extLst>
              <a:ext uri="{FF2B5EF4-FFF2-40B4-BE49-F238E27FC236}">
                <a16:creationId xmlns:a16="http://schemas.microsoft.com/office/drawing/2014/main" id="{47BECA56-0719-E8D1-5864-1A3BEC959C1B}"/>
              </a:ext>
            </a:extLst>
          </p:cNvPr>
          <p:cNvSpPr>
            <a:spLocks noGrp="1"/>
          </p:cNvSpPr>
          <p:nvPr>
            <p:ph type="sldNum" sz="quarter" idx="12"/>
          </p:nvPr>
        </p:nvSpPr>
        <p:spPr/>
        <p:txBody>
          <a:bodyPr/>
          <a:lstStyle/>
          <a:p>
            <a:fld id="{F3065728-08E2-384A-AA5C-1D59EF381DCC}" type="slidenum">
              <a:rPr lang="en-US" smtClean="0"/>
              <a:t>12</a:t>
            </a:fld>
            <a:endParaRPr lang="en-US"/>
          </a:p>
        </p:txBody>
      </p:sp>
      <p:pic>
        <p:nvPicPr>
          <p:cNvPr id="4" name="Picture 3">
            <a:extLst>
              <a:ext uri="{FF2B5EF4-FFF2-40B4-BE49-F238E27FC236}">
                <a16:creationId xmlns:a16="http://schemas.microsoft.com/office/drawing/2014/main" id="{484E951D-0E3A-1B47-7A41-7B33038E39EA}"/>
              </a:ext>
            </a:extLst>
          </p:cNvPr>
          <p:cNvPicPr>
            <a:picLocks noChangeAspect="1"/>
          </p:cNvPicPr>
          <p:nvPr/>
        </p:nvPicPr>
        <p:blipFill>
          <a:blip r:embed="rId3"/>
          <a:srcRect/>
          <a:stretch/>
        </p:blipFill>
        <p:spPr>
          <a:xfrm>
            <a:off x="334781" y="1611378"/>
            <a:ext cx="11522437" cy="4104799"/>
          </a:xfrm>
          <a:prstGeom prst="rect">
            <a:avLst/>
          </a:prstGeom>
        </p:spPr>
      </p:pic>
    </p:spTree>
    <p:custDataLst>
      <p:tags r:id="rId1"/>
    </p:custDataLst>
    <p:extLst>
      <p:ext uri="{BB962C8B-B14F-4D97-AF65-F5344CB8AC3E}">
        <p14:creationId xmlns:p14="http://schemas.microsoft.com/office/powerpoint/2010/main" val="1074803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EB6F-47F2-11CD-61B6-C332C0388E90}"/>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HCDE PORTFOLIO BY INVESTMENT TYPE</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32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62E4A89B-624A-ADB0-3631-EA93E60D330C}"/>
              </a:ext>
            </a:extLst>
          </p:cNvPr>
          <p:cNvSpPr>
            <a:spLocks noGrp="1"/>
          </p:cNvSpPr>
          <p:nvPr>
            <p:ph type="sldNum" sz="quarter" idx="12"/>
          </p:nvPr>
        </p:nvSpPr>
        <p:spPr/>
        <p:txBody>
          <a:bodyPr/>
          <a:lstStyle/>
          <a:p>
            <a:fld id="{F3065728-08E2-384A-AA5C-1D59EF381DCC}" type="slidenum">
              <a:rPr lang="en-US" smtClean="0"/>
              <a:t>13</a:t>
            </a:fld>
            <a:endParaRPr lang="en-US"/>
          </a:p>
        </p:txBody>
      </p:sp>
      <p:pic>
        <p:nvPicPr>
          <p:cNvPr id="5" name="Picture 4">
            <a:extLst>
              <a:ext uri="{FF2B5EF4-FFF2-40B4-BE49-F238E27FC236}">
                <a16:creationId xmlns:a16="http://schemas.microsoft.com/office/drawing/2014/main" id="{1623A095-9DAD-26CD-065C-0A38E458185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9708" y="1692584"/>
            <a:ext cx="5700253" cy="4208908"/>
          </a:xfrm>
          <a:prstGeom prst="rect">
            <a:avLst/>
          </a:prstGeom>
        </p:spPr>
      </p:pic>
      <p:pic>
        <p:nvPicPr>
          <p:cNvPr id="6" name="Picture 5">
            <a:extLst>
              <a:ext uri="{FF2B5EF4-FFF2-40B4-BE49-F238E27FC236}">
                <a16:creationId xmlns:a16="http://schemas.microsoft.com/office/drawing/2014/main" id="{AC796C4C-C8E0-8BA5-4238-8D4084A80A92}"/>
              </a:ext>
            </a:extLst>
          </p:cNvPr>
          <p:cNvPicPr>
            <a:picLocks noChangeAspect="1"/>
          </p:cNvPicPr>
          <p:nvPr/>
        </p:nvPicPr>
        <p:blipFill>
          <a:blip r:embed="rId5"/>
          <a:srcRect/>
          <a:stretch/>
        </p:blipFill>
        <p:spPr>
          <a:xfrm>
            <a:off x="7148028" y="2753687"/>
            <a:ext cx="4395596" cy="2216665"/>
          </a:xfrm>
          <a:prstGeom prst="rect">
            <a:avLst/>
          </a:prstGeom>
        </p:spPr>
      </p:pic>
    </p:spTree>
    <p:custDataLst>
      <p:tags r:id="rId1"/>
    </p:custDataLst>
    <p:extLst>
      <p:ext uri="{BB962C8B-B14F-4D97-AF65-F5344CB8AC3E}">
        <p14:creationId xmlns:p14="http://schemas.microsoft.com/office/powerpoint/2010/main" val="1458789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CF71-AEAA-E94F-53A4-C5218DF7A99A}"/>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PFC PORTFOLIO BY INVESTMENT TYPE</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32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249FF46A-E8C5-48A4-E6AD-85D82EC40021}"/>
              </a:ext>
            </a:extLst>
          </p:cNvPr>
          <p:cNvSpPr>
            <a:spLocks noGrp="1"/>
          </p:cNvSpPr>
          <p:nvPr>
            <p:ph type="sldNum" sz="quarter" idx="12"/>
          </p:nvPr>
        </p:nvSpPr>
        <p:spPr/>
        <p:txBody>
          <a:bodyPr/>
          <a:lstStyle/>
          <a:p>
            <a:fld id="{F3065728-08E2-384A-AA5C-1D59EF381DCC}" type="slidenum">
              <a:rPr lang="en-US" smtClean="0"/>
              <a:t>14</a:t>
            </a:fld>
            <a:endParaRPr lang="en-US"/>
          </a:p>
        </p:txBody>
      </p:sp>
      <p:pic>
        <p:nvPicPr>
          <p:cNvPr id="4" name="Picture 3">
            <a:extLst>
              <a:ext uri="{FF2B5EF4-FFF2-40B4-BE49-F238E27FC236}">
                <a16:creationId xmlns:a16="http://schemas.microsoft.com/office/drawing/2014/main" id="{57CD4124-7370-C9CF-872C-5F585BD001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8200" y="2251286"/>
            <a:ext cx="4359018" cy="2882029"/>
          </a:xfrm>
          <a:prstGeom prst="rect">
            <a:avLst/>
          </a:prstGeom>
        </p:spPr>
      </p:pic>
      <p:pic>
        <p:nvPicPr>
          <p:cNvPr id="5" name="Picture 4">
            <a:extLst>
              <a:ext uri="{FF2B5EF4-FFF2-40B4-BE49-F238E27FC236}">
                <a16:creationId xmlns:a16="http://schemas.microsoft.com/office/drawing/2014/main" id="{25AED667-39E6-4182-A847-EE65CF0F69B1}"/>
              </a:ext>
            </a:extLst>
          </p:cNvPr>
          <p:cNvPicPr>
            <a:picLocks noChangeAspect="1"/>
          </p:cNvPicPr>
          <p:nvPr/>
        </p:nvPicPr>
        <p:blipFill>
          <a:blip r:embed="rId5"/>
          <a:srcRect/>
          <a:stretch/>
        </p:blipFill>
        <p:spPr>
          <a:xfrm>
            <a:off x="5650552" y="2877184"/>
            <a:ext cx="6352583" cy="2147489"/>
          </a:xfrm>
          <a:prstGeom prst="rect">
            <a:avLst/>
          </a:prstGeom>
        </p:spPr>
      </p:pic>
    </p:spTree>
    <p:custDataLst>
      <p:tags r:id="rId1"/>
    </p:custDataLst>
    <p:extLst>
      <p:ext uri="{BB962C8B-B14F-4D97-AF65-F5344CB8AC3E}">
        <p14:creationId xmlns:p14="http://schemas.microsoft.com/office/powerpoint/2010/main" val="305563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5BA9-8C6B-A3CA-B6A2-C755B9338A84}"/>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HCDE INVESTMENT PORTFOLIO COMPARISON</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32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5A401B56-C571-ABAC-ADF4-5E15EC710186}"/>
              </a:ext>
            </a:extLst>
          </p:cNvPr>
          <p:cNvSpPr>
            <a:spLocks noGrp="1"/>
          </p:cNvSpPr>
          <p:nvPr>
            <p:ph type="sldNum" sz="quarter" idx="12"/>
          </p:nvPr>
        </p:nvSpPr>
        <p:spPr/>
        <p:txBody>
          <a:bodyPr/>
          <a:lstStyle/>
          <a:p>
            <a:fld id="{F3065728-08E2-384A-AA5C-1D59EF381DCC}" type="slidenum">
              <a:rPr lang="en-US" smtClean="0"/>
              <a:t>15</a:t>
            </a:fld>
            <a:endParaRPr lang="en-US"/>
          </a:p>
        </p:txBody>
      </p:sp>
      <p:pic>
        <p:nvPicPr>
          <p:cNvPr id="4" name="Picture 3">
            <a:extLst>
              <a:ext uri="{FF2B5EF4-FFF2-40B4-BE49-F238E27FC236}">
                <a16:creationId xmlns:a16="http://schemas.microsoft.com/office/drawing/2014/main" id="{66B9A911-70F1-1400-6849-DB9D52EBC5BA}"/>
              </a:ext>
            </a:extLst>
          </p:cNvPr>
          <p:cNvPicPr>
            <a:picLocks noChangeAspect="1"/>
          </p:cNvPicPr>
          <p:nvPr/>
        </p:nvPicPr>
        <p:blipFill>
          <a:blip r:embed="rId3"/>
          <a:srcRect/>
          <a:stretch/>
        </p:blipFill>
        <p:spPr>
          <a:xfrm>
            <a:off x="2636803" y="1690688"/>
            <a:ext cx="6918392" cy="4230990"/>
          </a:xfrm>
          <a:prstGeom prst="rect">
            <a:avLst/>
          </a:prstGeom>
        </p:spPr>
      </p:pic>
    </p:spTree>
    <p:custDataLst>
      <p:tags r:id="rId1"/>
    </p:custDataLst>
    <p:extLst>
      <p:ext uri="{BB962C8B-B14F-4D97-AF65-F5344CB8AC3E}">
        <p14:creationId xmlns:p14="http://schemas.microsoft.com/office/powerpoint/2010/main" val="116504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A069-92AC-448C-DCA6-4B00791141A0}"/>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INVESTMENT PORTFOLIO MATURITY</a:t>
            </a:r>
            <a:b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32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32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77963556-32ED-6BC4-A349-23DF75B80BAD}"/>
              </a:ext>
            </a:extLst>
          </p:cNvPr>
          <p:cNvSpPr>
            <a:spLocks noGrp="1"/>
          </p:cNvSpPr>
          <p:nvPr>
            <p:ph type="sldNum" sz="quarter" idx="12"/>
          </p:nvPr>
        </p:nvSpPr>
        <p:spPr/>
        <p:txBody>
          <a:bodyPr/>
          <a:lstStyle/>
          <a:p>
            <a:fld id="{F3065728-08E2-384A-AA5C-1D59EF381DCC}" type="slidenum">
              <a:rPr lang="en-US" smtClean="0"/>
              <a:t>16</a:t>
            </a:fld>
            <a:endParaRPr lang="en-US"/>
          </a:p>
        </p:txBody>
      </p:sp>
      <p:pic>
        <p:nvPicPr>
          <p:cNvPr id="4" name="Picture 3">
            <a:extLst>
              <a:ext uri="{FF2B5EF4-FFF2-40B4-BE49-F238E27FC236}">
                <a16:creationId xmlns:a16="http://schemas.microsoft.com/office/drawing/2014/main" id="{22965C4F-7445-8B94-49E1-7D06FE78BC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72714" y="1691507"/>
            <a:ext cx="5846570" cy="4265931"/>
          </a:xfrm>
          <a:prstGeom prst="rect">
            <a:avLst/>
          </a:prstGeom>
        </p:spPr>
      </p:pic>
    </p:spTree>
    <p:custDataLst>
      <p:tags r:id="rId1"/>
    </p:custDataLst>
    <p:extLst>
      <p:ext uri="{BB962C8B-B14F-4D97-AF65-F5344CB8AC3E}">
        <p14:creationId xmlns:p14="http://schemas.microsoft.com/office/powerpoint/2010/main" val="1013515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C968-B293-99F5-06C9-62453C99D3FE}"/>
              </a:ext>
            </a:extLst>
          </p:cNvPr>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HCDE &amp; PFC PORTFOLIO MARKET AND BOOK VALUE</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28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51A29776-08F1-514F-2425-7F0CDFE40A3D}"/>
              </a:ext>
            </a:extLst>
          </p:cNvPr>
          <p:cNvSpPr>
            <a:spLocks noGrp="1"/>
          </p:cNvSpPr>
          <p:nvPr>
            <p:ph type="sldNum" sz="quarter" idx="12"/>
          </p:nvPr>
        </p:nvSpPr>
        <p:spPr/>
        <p:txBody>
          <a:bodyPr/>
          <a:lstStyle/>
          <a:p>
            <a:fld id="{F3065728-08E2-384A-AA5C-1D59EF381DCC}" type="slidenum">
              <a:rPr lang="en-US" smtClean="0"/>
              <a:t>17</a:t>
            </a:fld>
            <a:endParaRPr lang="en-US"/>
          </a:p>
        </p:txBody>
      </p:sp>
      <p:pic>
        <p:nvPicPr>
          <p:cNvPr id="4" name="Picture 3">
            <a:extLst>
              <a:ext uri="{FF2B5EF4-FFF2-40B4-BE49-F238E27FC236}">
                <a16:creationId xmlns:a16="http://schemas.microsoft.com/office/drawing/2014/main" id="{8C4C7CC6-F7FF-92EA-131C-9BD88DDDE7BF}"/>
              </a:ext>
            </a:extLst>
          </p:cNvPr>
          <p:cNvPicPr>
            <a:picLocks noChangeAspect="1"/>
          </p:cNvPicPr>
          <p:nvPr/>
        </p:nvPicPr>
        <p:blipFill>
          <a:blip r:embed="rId3"/>
          <a:srcRect/>
          <a:stretch/>
        </p:blipFill>
        <p:spPr>
          <a:xfrm>
            <a:off x="3880122" y="1693901"/>
            <a:ext cx="4431755" cy="4248530"/>
          </a:xfrm>
          <a:prstGeom prst="rect">
            <a:avLst/>
          </a:prstGeom>
        </p:spPr>
      </p:pic>
    </p:spTree>
    <p:custDataLst>
      <p:tags r:id="rId1"/>
    </p:custDataLst>
    <p:extLst>
      <p:ext uri="{BB962C8B-B14F-4D97-AF65-F5344CB8AC3E}">
        <p14:creationId xmlns:p14="http://schemas.microsoft.com/office/powerpoint/2010/main" val="2326973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A139-5F54-D176-02AE-24312DE58742}"/>
              </a:ext>
            </a:extLst>
          </p:cNvPr>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BEGINNING AND ENDING VALUES / WAM / YIELD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28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A6636B30-CBAC-F348-E069-BD936138CD50}"/>
              </a:ext>
            </a:extLst>
          </p:cNvPr>
          <p:cNvSpPr>
            <a:spLocks noGrp="1"/>
          </p:cNvSpPr>
          <p:nvPr>
            <p:ph type="sldNum" sz="quarter" idx="12"/>
          </p:nvPr>
        </p:nvSpPr>
        <p:spPr/>
        <p:txBody>
          <a:bodyPr/>
          <a:lstStyle/>
          <a:p>
            <a:fld id="{F3065728-08E2-384A-AA5C-1D59EF381DCC}" type="slidenum">
              <a:rPr lang="en-US" smtClean="0"/>
              <a:t>18</a:t>
            </a:fld>
            <a:endParaRPr lang="en-US"/>
          </a:p>
        </p:txBody>
      </p:sp>
      <p:pic>
        <p:nvPicPr>
          <p:cNvPr id="4" name="Picture 3">
            <a:extLst>
              <a:ext uri="{FF2B5EF4-FFF2-40B4-BE49-F238E27FC236}">
                <a16:creationId xmlns:a16="http://schemas.microsoft.com/office/drawing/2014/main" id="{90B7D34A-0751-7BE6-C3B5-7226CF94725D}"/>
              </a:ext>
            </a:extLst>
          </p:cNvPr>
          <p:cNvPicPr>
            <a:picLocks noChangeAspect="1"/>
          </p:cNvPicPr>
          <p:nvPr/>
        </p:nvPicPr>
        <p:blipFill>
          <a:blip r:embed="rId3"/>
          <a:srcRect/>
          <a:stretch/>
        </p:blipFill>
        <p:spPr>
          <a:xfrm>
            <a:off x="6686756" y="1694570"/>
            <a:ext cx="4664146" cy="3942786"/>
          </a:xfrm>
          <a:prstGeom prst="rect">
            <a:avLst/>
          </a:prstGeom>
        </p:spPr>
      </p:pic>
      <p:sp>
        <p:nvSpPr>
          <p:cNvPr id="6" name="TextBox 5">
            <a:extLst>
              <a:ext uri="{FF2B5EF4-FFF2-40B4-BE49-F238E27FC236}">
                <a16:creationId xmlns:a16="http://schemas.microsoft.com/office/drawing/2014/main" id="{002A44CC-3A6B-9B2F-CA26-2544EBB2D13E}"/>
              </a:ext>
            </a:extLst>
          </p:cNvPr>
          <p:cNvSpPr txBox="1"/>
          <p:nvPr/>
        </p:nvSpPr>
        <p:spPr>
          <a:xfrm>
            <a:off x="457200" y="4723855"/>
            <a:ext cx="5257800"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rebuchet MS" panose="020B0603020202020204"/>
                <a:ea typeface="+mn-ea"/>
                <a:cs typeface="+mn-cs"/>
              </a:rPr>
              <a:t>** Benchmark – 13 Week Treasury Bill at Maturity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rebuchet MS" panose="020B0603020202020204"/>
                <a:ea typeface="+mn-ea"/>
                <a:cs typeface="+mn-cs"/>
              </a:rPr>
              <a:t>Note:   The Department also maintained an average of </a:t>
            </a:r>
            <a:r>
              <a:rPr kumimoji="0" lang="en-US" sz="1600" b="0" i="0" u="sng" strike="noStrike" kern="1200" cap="none" spc="0" normalizeH="0" baseline="0" noProof="0" dirty="0">
                <a:ln>
                  <a:noFill/>
                </a:ln>
                <a:solidFill>
                  <a:srgbClr val="C00000"/>
                </a:solidFill>
                <a:effectLst/>
                <a:uLnTx/>
                <a:uFillTx/>
                <a:latin typeface="Trebuchet MS" panose="020B0603020202020204"/>
                <a:ea typeface="+mn-ea"/>
                <a:cs typeface="+mn-cs"/>
              </a:rPr>
              <a:t>$3,033,429 </a:t>
            </a:r>
            <a:r>
              <a:rPr kumimoji="0" lang="en-US" sz="1600" b="0" i="0" u="none" strike="noStrike" kern="1200" cap="none" spc="0" normalizeH="0" baseline="0" noProof="0" dirty="0">
                <a:ln>
                  <a:noFill/>
                </a:ln>
                <a:solidFill>
                  <a:srgbClr val="C00000"/>
                </a:solidFill>
                <a:effectLst/>
                <a:uLnTx/>
                <a:uFillTx/>
                <a:latin typeface="Trebuchet MS" panose="020B0603020202020204"/>
                <a:ea typeface="+mn-ea"/>
                <a:cs typeface="+mn-cs"/>
              </a:rPr>
              <a:t>during </a:t>
            </a:r>
            <a:r>
              <a:rPr lang="en-US" sz="1600" dirty="0">
                <a:solidFill>
                  <a:srgbClr val="C00000"/>
                </a:solidFill>
                <a:latin typeface="Trebuchet MS" panose="020B0603020202020204"/>
              </a:rPr>
              <a:t>September</a:t>
            </a:r>
            <a:r>
              <a:rPr kumimoji="0" lang="en-US" sz="1600" b="0" i="0" u="none" strike="noStrike" kern="1200" cap="none" spc="0" normalizeH="0" baseline="0" noProof="0" dirty="0">
                <a:ln>
                  <a:noFill/>
                </a:ln>
                <a:solidFill>
                  <a:srgbClr val="C00000"/>
                </a:solidFill>
                <a:effectLst/>
                <a:uLnTx/>
                <a:uFillTx/>
                <a:latin typeface="Trebuchet MS" panose="020B0603020202020204"/>
                <a:ea typeface="+mn-ea"/>
                <a:cs typeface="+mn-cs"/>
              </a:rPr>
              <a:t> 2025 to yield 4.322% in earnings credit resulting in Savings of $</a:t>
            </a:r>
            <a:r>
              <a:rPr lang="en-US" sz="1600" dirty="0">
                <a:solidFill>
                  <a:srgbClr val="C00000"/>
                </a:solidFill>
                <a:latin typeface="Trebuchet MS" panose="020B0603020202020204"/>
              </a:rPr>
              <a:t>3,710.54</a:t>
            </a:r>
            <a:endParaRPr kumimoji="0" lang="en-US" sz="1600" b="1" i="0" u="none" strike="noStrike" kern="1200" cap="none" spc="0" normalizeH="0" baseline="0" noProof="0" dirty="0">
              <a:ln>
                <a:noFill/>
              </a:ln>
              <a:solidFill>
                <a:srgbClr val="C00000"/>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3284410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C4CE-1C34-9897-09A3-228C667547F4}"/>
              </a:ext>
            </a:extLst>
          </p:cNvPr>
          <p:cNvSpPr>
            <a:spLocks noGrp="1"/>
          </p:cNvSpPr>
          <p:nvPr>
            <p:ph type="title"/>
          </p:nvPr>
        </p:nvSpPr>
        <p:spPr>
          <a:xfrm>
            <a:off x="838200" y="108642"/>
            <a:ext cx="10515600" cy="1114678"/>
          </a:xfrm>
        </p:spPr>
        <p:txBody>
          <a:bodyPr>
            <a:normAutofit fontScale="90000"/>
          </a:bodyPr>
          <a:lstStyle/>
          <a:p>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INVESTMENT INTEREST RATES AND EARNED YIELD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28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432C6CE6-CE01-F927-ABA1-8587BABDA1B5}"/>
              </a:ext>
            </a:extLst>
          </p:cNvPr>
          <p:cNvSpPr>
            <a:spLocks noGrp="1"/>
          </p:cNvSpPr>
          <p:nvPr>
            <p:ph type="sldNum" sz="quarter" idx="12"/>
          </p:nvPr>
        </p:nvSpPr>
        <p:spPr/>
        <p:txBody>
          <a:bodyPr/>
          <a:lstStyle/>
          <a:p>
            <a:fld id="{F3065728-08E2-384A-AA5C-1D59EF381DCC}" type="slidenum">
              <a:rPr lang="en-US" smtClean="0"/>
              <a:t>19</a:t>
            </a:fld>
            <a:endParaRPr lang="en-US"/>
          </a:p>
        </p:txBody>
      </p:sp>
      <p:pic>
        <p:nvPicPr>
          <p:cNvPr id="4" name="Picture 3">
            <a:extLst>
              <a:ext uri="{FF2B5EF4-FFF2-40B4-BE49-F238E27FC236}">
                <a16:creationId xmlns:a16="http://schemas.microsoft.com/office/drawing/2014/main" id="{3E288519-6D5E-353E-2273-F4C569EFCE4D}"/>
              </a:ext>
            </a:extLst>
          </p:cNvPr>
          <p:cNvPicPr>
            <a:picLocks noChangeAspect="1"/>
          </p:cNvPicPr>
          <p:nvPr/>
        </p:nvPicPr>
        <p:blipFill>
          <a:blip r:embed="rId3"/>
          <a:srcRect/>
          <a:stretch/>
        </p:blipFill>
        <p:spPr>
          <a:xfrm>
            <a:off x="4705617" y="1223321"/>
            <a:ext cx="3449189" cy="4683209"/>
          </a:xfrm>
          <a:prstGeom prst="rect">
            <a:avLst/>
          </a:prstGeom>
        </p:spPr>
      </p:pic>
    </p:spTree>
    <p:custDataLst>
      <p:tags r:id="rId1"/>
    </p:custDataLst>
    <p:extLst>
      <p:ext uri="{BB962C8B-B14F-4D97-AF65-F5344CB8AC3E}">
        <p14:creationId xmlns:p14="http://schemas.microsoft.com/office/powerpoint/2010/main" val="226093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8094-80A3-8BCB-405A-85414EC4F087}"/>
              </a:ext>
            </a:extLst>
          </p:cNvPr>
          <p:cNvSpPr>
            <a:spLocks noGrp="1"/>
          </p:cNvSpPr>
          <p:nvPr>
            <p:ph type="title"/>
          </p:nvPr>
        </p:nvSpPr>
        <p:spPr/>
        <p:txBody>
          <a:bodyPr>
            <a:normAutofit fontScale="90000"/>
          </a:bodyPr>
          <a:lstStyle/>
          <a:p>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PURPOSE OF REPORT</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As of September 30, 2025</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endParaRPr lang="en-US" dirty="0"/>
          </a:p>
        </p:txBody>
      </p:sp>
      <p:sp>
        <p:nvSpPr>
          <p:cNvPr id="3" name="Slide Number Placeholder 2">
            <a:extLst>
              <a:ext uri="{FF2B5EF4-FFF2-40B4-BE49-F238E27FC236}">
                <a16:creationId xmlns:a16="http://schemas.microsoft.com/office/drawing/2014/main" id="{EF745B05-0F8F-9EC0-4F33-21703E3F3077}"/>
              </a:ext>
            </a:extLst>
          </p:cNvPr>
          <p:cNvSpPr>
            <a:spLocks noGrp="1"/>
          </p:cNvSpPr>
          <p:nvPr>
            <p:ph type="sldNum" sz="quarter" idx="12"/>
          </p:nvPr>
        </p:nvSpPr>
        <p:spPr/>
        <p:txBody>
          <a:bodyPr/>
          <a:lstStyle/>
          <a:p>
            <a:fld id="{F3065728-08E2-384A-AA5C-1D59EF381DCC}" type="slidenum">
              <a:rPr lang="en-US" smtClean="0"/>
              <a:t>2</a:t>
            </a:fld>
            <a:endParaRPr lang="en-US"/>
          </a:p>
        </p:txBody>
      </p:sp>
      <p:sp>
        <p:nvSpPr>
          <p:cNvPr id="5" name="TextBox 4">
            <a:extLst>
              <a:ext uri="{FF2B5EF4-FFF2-40B4-BE49-F238E27FC236}">
                <a16:creationId xmlns:a16="http://schemas.microsoft.com/office/drawing/2014/main" id="{5CA44E6A-0179-C4DE-1219-67F6E4933F40}"/>
              </a:ext>
            </a:extLst>
          </p:cNvPr>
          <p:cNvSpPr txBox="1"/>
          <p:nvPr/>
        </p:nvSpPr>
        <p:spPr>
          <a:xfrm>
            <a:off x="639417" y="1332854"/>
            <a:ext cx="8210115" cy="4965462"/>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BA291C"/>
              </a:buClr>
              <a:buSzPct val="80000"/>
              <a:buFont typeface="Wingdings 3" charset="2"/>
              <a:buChar char=""/>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State compliance with state law, HCDE policy and investment strategy.</a:t>
            </a:r>
          </a:p>
          <a:p>
            <a:pPr marL="0" marR="0" lvl="0" indent="0" algn="l" defTabSz="457200" rtl="0" eaLnBrk="1" fontAlgn="auto" latinLnBrk="0" hangingPunct="1">
              <a:lnSpc>
                <a:spcPct val="100000"/>
              </a:lnSpc>
              <a:spcBef>
                <a:spcPts val="1000"/>
              </a:spcBef>
              <a:spcAft>
                <a:spcPts val="0"/>
              </a:spcAft>
              <a:buClr>
                <a:srgbClr val="BA291C"/>
              </a:buClr>
              <a:buSzPct val="80000"/>
              <a:buFont typeface="Wingdings 3" charset="2"/>
              <a:buNone/>
              <a:tabLst/>
              <a:defRPr/>
            </a:pPr>
            <a:r>
              <a:rPr kumimoji="0" lang="en-US" sz="1500" b="1"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	Texas Government Code, Section 2256, Public Funds Investment Act; and</a:t>
            </a:r>
          </a:p>
          <a:p>
            <a:pPr marL="0" marR="0" lvl="0" indent="0" algn="l" defTabSz="457200" rtl="0" eaLnBrk="1" fontAlgn="auto" latinLnBrk="0" hangingPunct="1">
              <a:lnSpc>
                <a:spcPct val="100000"/>
              </a:lnSpc>
              <a:spcBef>
                <a:spcPts val="1000"/>
              </a:spcBef>
              <a:spcAft>
                <a:spcPts val="0"/>
              </a:spcAft>
              <a:buClr>
                <a:srgbClr val="BA291C"/>
              </a:buClr>
              <a:buSzPct val="80000"/>
              <a:buFont typeface="Wingdings 3" charset="2"/>
              <a:buNone/>
              <a:tabLst/>
              <a:defRPr/>
            </a:pPr>
            <a:r>
              <a:rPr kumimoji="0" lang="en-US" sz="1500" b="1"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	HCDE CDA (LEGAL) and CDA (LOCAL), Other Revenues: Investments</a:t>
            </a:r>
          </a:p>
          <a:p>
            <a:pPr marL="342900" marR="0" lvl="0" indent="-342900" algn="l" defTabSz="457200" rtl="0" eaLnBrk="1" fontAlgn="auto" latinLnBrk="0" hangingPunct="1">
              <a:lnSpc>
                <a:spcPct val="100000"/>
              </a:lnSpc>
              <a:spcBef>
                <a:spcPts val="1000"/>
              </a:spcBef>
              <a:spcAft>
                <a:spcPts val="0"/>
              </a:spcAft>
              <a:buClr>
                <a:srgbClr val="BA291C"/>
              </a:buClr>
              <a:buSzPct val="80000"/>
              <a:buFont typeface="Wingdings 3" charset="2"/>
              <a:buChar char=""/>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Describe investment position at report date.</a:t>
            </a:r>
          </a:p>
          <a:p>
            <a:pPr marL="0" marR="0" lvl="0" indent="0" algn="l" defTabSz="457200" rtl="0" eaLnBrk="1" fontAlgn="auto" latinLnBrk="0" hangingPunct="1">
              <a:lnSpc>
                <a:spcPct val="100000"/>
              </a:lnSpc>
              <a:spcBef>
                <a:spcPts val="1000"/>
              </a:spcBef>
              <a:spcAft>
                <a:spcPts val="0"/>
              </a:spcAft>
              <a:buClr>
                <a:srgbClr val="BA291C"/>
              </a:buClr>
              <a:buSzPct val="80000"/>
              <a:buFont typeface="Wingdings 3" charset="2"/>
              <a:buNone/>
              <a:tabLst/>
              <a:defRPr/>
            </a:pPr>
            <a:r>
              <a:rPr kumimoji="0" lang="en-US" sz="1500" b="1"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	HCDE Portfolio by Investment Type  /  PFC Portfolio by Investment Type</a:t>
            </a:r>
          </a:p>
          <a:p>
            <a:pPr marL="342900" marR="0" lvl="0" indent="-342900" algn="l" defTabSz="457200" rtl="0" eaLnBrk="1" fontAlgn="auto" latinLnBrk="0" hangingPunct="1">
              <a:lnSpc>
                <a:spcPct val="100000"/>
              </a:lnSpc>
              <a:spcBef>
                <a:spcPts val="1000"/>
              </a:spcBef>
              <a:spcAft>
                <a:spcPts val="0"/>
              </a:spcAft>
              <a:buClr>
                <a:srgbClr val="BA291C"/>
              </a:buClr>
              <a:buSzPct val="80000"/>
              <a:buFont typeface="Wingdings 3" charset="2"/>
              <a:buChar char=""/>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State account or fund for each investment asset.</a:t>
            </a:r>
          </a:p>
          <a:p>
            <a:pPr marL="0" marR="0" lvl="0" indent="0" algn="l" defTabSz="457200" rtl="0" eaLnBrk="1" fontAlgn="auto" latinLnBrk="0" hangingPunct="1">
              <a:lnSpc>
                <a:spcPct val="100000"/>
              </a:lnSpc>
              <a:spcBef>
                <a:spcPts val="1000"/>
              </a:spcBef>
              <a:spcAft>
                <a:spcPts val="0"/>
              </a:spcAft>
              <a:buClr>
                <a:srgbClr val="BA291C"/>
              </a:buClr>
              <a:buSzPct val="80000"/>
              <a:buFont typeface="Wingdings 3" charset="2"/>
              <a:buNone/>
              <a:tabLst/>
              <a:defRPr/>
            </a:pPr>
            <a:r>
              <a:rPr kumimoji="0" lang="en-US" sz="1500" b="1"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	HCDE Investment Earnings Reports  /  PFC Investment Earnings Reports</a:t>
            </a:r>
          </a:p>
          <a:p>
            <a:pPr marL="342900" marR="0" lvl="0" indent="-342900" algn="l" defTabSz="457200" rtl="0" eaLnBrk="1" fontAlgn="auto" latinLnBrk="0" hangingPunct="1">
              <a:lnSpc>
                <a:spcPct val="100000"/>
              </a:lnSpc>
              <a:spcBef>
                <a:spcPts val="1000"/>
              </a:spcBef>
              <a:spcAft>
                <a:spcPts val="0"/>
              </a:spcAft>
              <a:buClr>
                <a:srgbClr val="BA291C"/>
              </a:buClr>
              <a:buSzPct val="80000"/>
              <a:buFont typeface="Wingdings 3" charset="2"/>
              <a:buChar char=""/>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State book and market value for each investment asset at beginning and end of the period.</a:t>
            </a:r>
          </a:p>
          <a:p>
            <a:pPr marL="0" marR="0" lvl="0" indent="0" algn="l" defTabSz="457200" rtl="0" eaLnBrk="1" fontAlgn="auto" latinLnBrk="0" hangingPunct="1">
              <a:lnSpc>
                <a:spcPct val="100000"/>
              </a:lnSpc>
              <a:spcBef>
                <a:spcPts val="1000"/>
              </a:spcBef>
              <a:spcAft>
                <a:spcPts val="0"/>
              </a:spcAft>
              <a:buClr>
                <a:srgbClr val="BA291C"/>
              </a:buClr>
              <a:buSzPct val="80000"/>
              <a:buFont typeface="Wingdings 3" charset="2"/>
              <a:buNone/>
              <a:tabLst/>
              <a:defRPr/>
            </a:pPr>
            <a:r>
              <a:rPr kumimoji="0" lang="en-US" sz="1500" b="1"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	HCDE Inventory Report  /  PFC Inventory Report</a:t>
            </a:r>
          </a:p>
          <a:p>
            <a:pPr marL="342900" marR="0" lvl="0" indent="-342900" algn="l" defTabSz="457200" rtl="0" eaLnBrk="1" fontAlgn="auto" latinLnBrk="0" hangingPunct="1">
              <a:lnSpc>
                <a:spcPct val="100000"/>
              </a:lnSpc>
              <a:spcBef>
                <a:spcPts val="1000"/>
              </a:spcBef>
              <a:spcAft>
                <a:spcPts val="0"/>
              </a:spcAft>
              <a:buClr>
                <a:srgbClr val="BA291C"/>
              </a:buClr>
              <a:buSzPct val="80000"/>
              <a:buFont typeface="Wingdings 3" charset="2"/>
              <a:buChar char=""/>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Present a summary statement for each pooled fund group, including beginning market value; additions and changes to market value during the period; and ending market value.</a:t>
            </a:r>
          </a:p>
          <a:p>
            <a:pPr marL="0" marR="0" lvl="0" indent="0" algn="l" defTabSz="457200" rtl="0" eaLnBrk="1" fontAlgn="auto" latinLnBrk="0" hangingPunct="1">
              <a:lnSpc>
                <a:spcPct val="100000"/>
              </a:lnSpc>
              <a:spcBef>
                <a:spcPts val="1000"/>
              </a:spcBef>
              <a:spcAft>
                <a:spcPts val="0"/>
              </a:spcAft>
              <a:buClr>
                <a:srgbClr val="BA291C"/>
              </a:buClr>
              <a:buSzPct val="80000"/>
              <a:buFont typeface="Wingdings 3" charset="2"/>
              <a:buNone/>
              <a:tabLst/>
              <a:defRPr/>
            </a:pPr>
            <a:r>
              <a:rPr kumimoji="0" lang="en-US" sz="1500" b="1"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rPr>
              <a:t>	HCDE Inventory Report  /  PFC Inventory Report</a:t>
            </a:r>
          </a:p>
          <a:p>
            <a:pPr marL="342900" marR="0" lvl="0" indent="-342900" algn="l" defTabSz="457200" rtl="0" eaLnBrk="1" fontAlgn="auto" latinLnBrk="0" hangingPunct="1">
              <a:lnSpc>
                <a:spcPct val="100000"/>
              </a:lnSpc>
              <a:spcBef>
                <a:spcPts val="1000"/>
              </a:spcBef>
              <a:spcAft>
                <a:spcPts val="0"/>
              </a:spcAft>
              <a:buClr>
                <a:srgbClr val="BA291C"/>
              </a:buClr>
              <a:buSzPct val="80000"/>
              <a:buFont typeface="Wingdings 3" charset="2"/>
              <a:buChar char=""/>
              <a:tabLst/>
              <a:defRPr/>
            </a:pPr>
            <a:endParaRPr kumimoji="0" lang="en-US" sz="15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582285FB-CA2E-68C3-8589-380EEA507A89}"/>
              </a:ext>
            </a:extLst>
          </p:cNvPr>
          <p:cNvPicPr>
            <a:picLocks noChangeAspect="1"/>
          </p:cNvPicPr>
          <p:nvPr/>
        </p:nvPicPr>
        <p:blipFill>
          <a:blip r:embed="rId3"/>
          <a:stretch>
            <a:fillRect/>
          </a:stretch>
        </p:blipFill>
        <p:spPr>
          <a:xfrm>
            <a:off x="7902710" y="695807"/>
            <a:ext cx="4072481" cy="2871465"/>
          </a:xfrm>
          <a:prstGeom prst="rect">
            <a:avLst/>
          </a:prstGeom>
        </p:spPr>
      </p:pic>
    </p:spTree>
    <p:custDataLst>
      <p:tags r:id="rId1"/>
    </p:custDataLst>
    <p:extLst>
      <p:ext uri="{BB962C8B-B14F-4D97-AF65-F5344CB8AC3E}">
        <p14:creationId xmlns:p14="http://schemas.microsoft.com/office/powerpoint/2010/main" val="384538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8FE-BAB3-CB6F-5431-1A0F112DC218}"/>
              </a:ext>
            </a:extLst>
          </p:cNvPr>
          <p:cNvSpPr>
            <a:spLocks noGrp="1"/>
          </p:cNvSpPr>
          <p:nvPr>
            <p:ph type="title"/>
          </p:nvPr>
        </p:nvSpPr>
        <p:spPr/>
        <p:txBody>
          <a:bodyPr/>
          <a:lstStyle/>
          <a:p>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MONTHLY INVESTMENT REPORT (unaudited)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INVESTMENT INTEREST RATES AND EARNED YIELD</a:t>
            </a:r>
            <a:b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br>
            <a:r>
              <a:rPr kumimoji="0" lang="en-US" sz="2800" b="0" i="0" u="none" strike="noStrike" kern="1200" cap="none" spc="0" normalizeH="0" baseline="0" noProof="0" dirty="0">
                <a:ln>
                  <a:noFill/>
                </a:ln>
                <a:solidFill>
                  <a:srgbClr val="BA291C"/>
                </a:solidFill>
                <a:effectLst/>
                <a:uLnTx/>
                <a:uFillTx/>
                <a:latin typeface="Trebuchet MS" panose="020B0603020202020204"/>
                <a:ea typeface="+mj-ea"/>
                <a:cs typeface="+mj-cs"/>
              </a:rPr>
              <a:t>As of </a:t>
            </a:r>
            <a:r>
              <a:rPr lang="en-US" sz="2800" b="0" dirty="0">
                <a:solidFill>
                  <a:srgbClr val="BA291C"/>
                </a:solidFill>
                <a:latin typeface="Trebuchet MS" panose="020B0603020202020204"/>
              </a:rPr>
              <a:t>September 30, 2025</a:t>
            </a:r>
            <a:endParaRPr lang="en-US" dirty="0"/>
          </a:p>
        </p:txBody>
      </p:sp>
      <p:sp>
        <p:nvSpPr>
          <p:cNvPr id="3" name="Slide Number Placeholder 2">
            <a:extLst>
              <a:ext uri="{FF2B5EF4-FFF2-40B4-BE49-F238E27FC236}">
                <a16:creationId xmlns:a16="http://schemas.microsoft.com/office/drawing/2014/main" id="{D84A1201-1450-E7FD-08F1-B96F11175947}"/>
              </a:ext>
            </a:extLst>
          </p:cNvPr>
          <p:cNvSpPr>
            <a:spLocks noGrp="1"/>
          </p:cNvSpPr>
          <p:nvPr>
            <p:ph type="sldNum" sz="quarter" idx="12"/>
          </p:nvPr>
        </p:nvSpPr>
        <p:spPr/>
        <p:txBody>
          <a:bodyPr/>
          <a:lstStyle/>
          <a:p>
            <a:fld id="{F3065728-08E2-384A-AA5C-1D59EF381DCC}" type="slidenum">
              <a:rPr lang="en-US" smtClean="0"/>
              <a:t>20</a:t>
            </a:fld>
            <a:endParaRPr lang="en-US"/>
          </a:p>
        </p:txBody>
      </p:sp>
      <p:pic>
        <p:nvPicPr>
          <p:cNvPr id="5" name="Picture 4">
            <a:extLst>
              <a:ext uri="{FF2B5EF4-FFF2-40B4-BE49-F238E27FC236}">
                <a16:creationId xmlns:a16="http://schemas.microsoft.com/office/drawing/2014/main" id="{290E0059-A781-7BB5-7D9A-9EAB742CEC5E}"/>
              </a:ext>
            </a:extLst>
          </p:cNvPr>
          <p:cNvPicPr>
            <a:picLocks noChangeAspect="1"/>
          </p:cNvPicPr>
          <p:nvPr/>
        </p:nvPicPr>
        <p:blipFill>
          <a:blip r:embed="rId3"/>
          <a:srcRect/>
          <a:stretch/>
        </p:blipFill>
        <p:spPr>
          <a:xfrm>
            <a:off x="2951430" y="2908426"/>
            <a:ext cx="5816210" cy="1643144"/>
          </a:xfrm>
          <a:prstGeom prst="rect">
            <a:avLst/>
          </a:prstGeom>
        </p:spPr>
      </p:pic>
    </p:spTree>
    <p:custDataLst>
      <p:tags r:id="rId1"/>
    </p:custDataLst>
    <p:extLst>
      <p:ext uri="{BB962C8B-B14F-4D97-AF65-F5344CB8AC3E}">
        <p14:creationId xmlns:p14="http://schemas.microsoft.com/office/powerpoint/2010/main" val="1725081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74DA-6E70-F94E-C7F4-87CEE04B5933}"/>
              </a:ext>
            </a:extLst>
          </p:cNvPr>
          <p:cNvSpPr>
            <a:spLocks noGrp="1"/>
          </p:cNvSpPr>
          <p:nvPr>
            <p:ph type="title"/>
          </p:nvPr>
        </p:nvSpPr>
        <p:spPr/>
        <p:txBody>
          <a:bodyPr/>
          <a:lstStyle/>
          <a:p>
            <a:pPr algn="ctr"/>
            <a:r>
              <a:rPr kumimoji="0" lang="en-US" sz="3600" b="0" i="0" u="none" strike="noStrike" kern="1200" cap="none" spc="0" normalizeH="0" baseline="0" noProof="0" dirty="0">
                <a:ln>
                  <a:noFill/>
                </a:ln>
                <a:solidFill>
                  <a:srgbClr val="BA291C"/>
                </a:solidFill>
                <a:effectLst/>
                <a:uLnTx/>
                <a:uFillTx/>
                <a:latin typeface="Trebuchet MS" panose="020B0603020202020204"/>
                <a:ea typeface="+mj-ea"/>
                <a:cs typeface="+mj-cs"/>
              </a:rPr>
              <a:t>Q&amp;A</a:t>
            </a:r>
            <a:endParaRPr lang="en-US" dirty="0"/>
          </a:p>
        </p:txBody>
      </p:sp>
      <p:sp>
        <p:nvSpPr>
          <p:cNvPr id="3" name="Slide Number Placeholder 2">
            <a:extLst>
              <a:ext uri="{FF2B5EF4-FFF2-40B4-BE49-F238E27FC236}">
                <a16:creationId xmlns:a16="http://schemas.microsoft.com/office/drawing/2014/main" id="{80A173EA-5912-B49E-C02F-9B997E279696}"/>
              </a:ext>
            </a:extLst>
          </p:cNvPr>
          <p:cNvSpPr>
            <a:spLocks noGrp="1"/>
          </p:cNvSpPr>
          <p:nvPr>
            <p:ph type="sldNum" sz="quarter" idx="12"/>
          </p:nvPr>
        </p:nvSpPr>
        <p:spPr/>
        <p:txBody>
          <a:bodyPr/>
          <a:lstStyle/>
          <a:p>
            <a:fld id="{F3065728-08E2-384A-AA5C-1D59EF381DCC}" type="slidenum">
              <a:rPr lang="en-US" smtClean="0"/>
              <a:t>21</a:t>
            </a:fld>
            <a:endParaRPr lang="en-US"/>
          </a:p>
        </p:txBody>
      </p:sp>
      <p:sp>
        <p:nvSpPr>
          <p:cNvPr id="4" name="TextBox 3">
            <a:extLst>
              <a:ext uri="{FF2B5EF4-FFF2-40B4-BE49-F238E27FC236}">
                <a16:creationId xmlns:a16="http://schemas.microsoft.com/office/drawing/2014/main" id="{1487D772-7424-60A8-6E40-90B41297E1D0}"/>
              </a:ext>
            </a:extLst>
          </p:cNvPr>
          <p:cNvSpPr txBox="1"/>
          <p:nvPr/>
        </p:nvSpPr>
        <p:spPr>
          <a:xfrm>
            <a:off x="924697" y="1544595"/>
            <a:ext cx="10342605" cy="2622256"/>
          </a:xfrm>
          <a:prstGeom prst="rect">
            <a:avLst/>
          </a:prstGeom>
          <a:noFill/>
        </p:spPr>
        <p:txBody>
          <a:bodyPr wrap="square" rtlCol="0">
            <a:spAutoFit/>
          </a:bodyPr>
          <a:lstStyle/>
          <a:p>
            <a:pPr marL="342900" marR="0" lvl="0" indent="-342900" algn="ctr" defTabSz="457200" rtl="0" eaLnBrk="1" fontAlgn="auto" latinLnBrk="0" hangingPunct="1">
              <a:lnSpc>
                <a:spcPct val="120000"/>
              </a:lnSpc>
              <a:spcBef>
                <a:spcPts val="1000"/>
              </a:spcBef>
              <a:spcAft>
                <a:spcPts val="800"/>
              </a:spcAft>
              <a:buClr>
                <a:srgbClr val="BA291C"/>
              </a:buClr>
              <a:buSzPct val="80000"/>
              <a:buFont typeface="Wingdings 3" charset="2"/>
              <a:buChar char=""/>
              <a:tabLst/>
              <a:defRPr/>
            </a:pPr>
            <a:r>
              <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 certify that the following information is true and accurate to the best of my knowledge. </a:t>
            </a:r>
          </a:p>
          <a:p>
            <a:pPr marL="342900" marR="0" lvl="0" indent="-342900" algn="ctr" defTabSz="457200" rtl="0" eaLnBrk="1" fontAlgn="auto" latinLnBrk="0" hangingPunct="1">
              <a:lnSpc>
                <a:spcPct val="120000"/>
              </a:lnSpc>
              <a:spcBef>
                <a:spcPts val="1000"/>
              </a:spcBef>
              <a:spcAft>
                <a:spcPts val="800"/>
              </a:spcAft>
              <a:buClr>
                <a:srgbClr val="BA291C"/>
              </a:buClr>
              <a:buSzPct val="80000"/>
              <a:buFont typeface="Wingdings 3" charset="2"/>
              <a:buChar char=""/>
              <a:tabLst/>
              <a:defRPr/>
            </a:pPr>
            <a:r>
              <a:rPr kumimoji="0" lang="en-US" sz="1800" b="0" i="0" u="sng"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 Jesus Amezcua, Ph.D., CPA, RTSBA, CPFIM, </a:t>
            </a:r>
          </a:p>
          <a:p>
            <a:pPr marL="0" marR="0" lvl="0" indent="0" algn="ctr" defTabSz="457200" rtl="0" eaLnBrk="1" fontAlgn="auto" latinLnBrk="0" hangingPunct="1">
              <a:lnSpc>
                <a:spcPct val="120000"/>
              </a:lnSpc>
              <a:spcBef>
                <a:spcPts val="1000"/>
              </a:spcBef>
              <a:spcAft>
                <a:spcPts val="800"/>
              </a:spcAft>
              <a:buClr>
                <a:srgbClr val="BA291C"/>
              </a:buClr>
              <a:buSzPct val="80000"/>
              <a:buFont typeface="Wingdings 3" charset="2"/>
              <a:buNone/>
              <a:tabLst/>
              <a:defRPr/>
            </a:pPr>
            <a:r>
              <a:rPr kumimoji="0" lang="en-US" sz="1800" b="0" i="0" u="sng"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Assistant Superintendent for Business Services</a:t>
            </a:r>
          </a:p>
          <a:p>
            <a:pPr marL="342900" marR="0" lvl="0" indent="-342900" algn="ctr" defTabSz="457200" rtl="0" eaLnBrk="1" fontAlgn="auto" latinLnBrk="0" hangingPunct="1">
              <a:lnSpc>
                <a:spcPct val="120000"/>
              </a:lnSpc>
              <a:spcBef>
                <a:spcPts val="1000"/>
              </a:spcBef>
              <a:spcAft>
                <a:spcPts val="800"/>
              </a:spcAft>
              <a:buClr>
                <a:srgbClr val="BA291C"/>
              </a:buClr>
              <a:buSzPct val="80000"/>
              <a:buFont typeface="Wingdings 3" charset="2"/>
              <a:buChar char=""/>
              <a:tabLst/>
              <a:defRPr/>
            </a:pPr>
            <a:r>
              <a:rPr kumimoji="0" lang="en-US" sz="1800" b="0" i="0" u="sng"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 Marcia Leiva, Chief Accounting Officer</a:t>
            </a: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1000"/>
              </a:spcBef>
              <a:spcAft>
                <a:spcPts val="0"/>
              </a:spcAft>
              <a:buClr>
                <a:srgbClr val="BA291C"/>
              </a:buClr>
              <a:buSzPct val="80000"/>
              <a:buFont typeface="Wingdings 3" charset="2"/>
              <a:buChar char=""/>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4A70F4B1-D11C-6255-5DF6-939E97D0437B}"/>
              </a:ext>
            </a:extLst>
          </p:cNvPr>
          <p:cNvPicPr>
            <a:picLocks noChangeAspect="1"/>
          </p:cNvPicPr>
          <p:nvPr/>
        </p:nvPicPr>
        <p:blipFill>
          <a:blip r:embed="rId3"/>
          <a:stretch>
            <a:fillRect/>
          </a:stretch>
        </p:blipFill>
        <p:spPr>
          <a:xfrm>
            <a:off x="406684" y="3713125"/>
            <a:ext cx="1899295" cy="2006298"/>
          </a:xfrm>
          <a:prstGeom prst="rect">
            <a:avLst/>
          </a:prstGeom>
        </p:spPr>
      </p:pic>
      <p:pic>
        <p:nvPicPr>
          <p:cNvPr id="6" name="Picture 5">
            <a:extLst>
              <a:ext uri="{FF2B5EF4-FFF2-40B4-BE49-F238E27FC236}">
                <a16:creationId xmlns:a16="http://schemas.microsoft.com/office/drawing/2014/main" id="{F62E9F10-D4D2-30FF-D462-969AF610625D}"/>
              </a:ext>
            </a:extLst>
          </p:cNvPr>
          <p:cNvPicPr>
            <a:picLocks noChangeAspect="1"/>
          </p:cNvPicPr>
          <p:nvPr/>
        </p:nvPicPr>
        <p:blipFill>
          <a:blip r:embed="rId4"/>
          <a:stretch>
            <a:fillRect/>
          </a:stretch>
        </p:blipFill>
        <p:spPr>
          <a:xfrm>
            <a:off x="2712085" y="3713125"/>
            <a:ext cx="1985205" cy="2089690"/>
          </a:xfrm>
          <a:prstGeom prst="rect">
            <a:avLst/>
          </a:prstGeom>
        </p:spPr>
      </p:pic>
      <p:pic>
        <p:nvPicPr>
          <p:cNvPr id="7" name="Picture 6">
            <a:extLst>
              <a:ext uri="{FF2B5EF4-FFF2-40B4-BE49-F238E27FC236}">
                <a16:creationId xmlns:a16="http://schemas.microsoft.com/office/drawing/2014/main" id="{490543C8-9635-8D63-A1BE-45DBF11CB8B7}"/>
              </a:ext>
            </a:extLst>
          </p:cNvPr>
          <p:cNvPicPr>
            <a:picLocks noChangeAspect="1"/>
          </p:cNvPicPr>
          <p:nvPr/>
        </p:nvPicPr>
        <p:blipFill>
          <a:blip r:embed="rId5"/>
          <a:stretch>
            <a:fillRect/>
          </a:stretch>
        </p:blipFill>
        <p:spPr>
          <a:xfrm>
            <a:off x="5103396" y="3760921"/>
            <a:ext cx="1985205" cy="2053661"/>
          </a:xfrm>
          <a:prstGeom prst="rect">
            <a:avLst/>
          </a:prstGeom>
        </p:spPr>
      </p:pic>
      <p:pic>
        <p:nvPicPr>
          <p:cNvPr id="8" name="Picture 7">
            <a:extLst>
              <a:ext uri="{FF2B5EF4-FFF2-40B4-BE49-F238E27FC236}">
                <a16:creationId xmlns:a16="http://schemas.microsoft.com/office/drawing/2014/main" id="{E36DBCE4-2112-0A89-E2E9-6F94590E96EB}"/>
              </a:ext>
            </a:extLst>
          </p:cNvPr>
          <p:cNvPicPr>
            <a:picLocks noChangeAspect="1"/>
          </p:cNvPicPr>
          <p:nvPr/>
        </p:nvPicPr>
        <p:blipFill>
          <a:blip r:embed="rId6"/>
          <a:stretch>
            <a:fillRect/>
          </a:stretch>
        </p:blipFill>
        <p:spPr>
          <a:xfrm>
            <a:off x="7601549" y="3734562"/>
            <a:ext cx="1985205" cy="2046815"/>
          </a:xfrm>
          <a:prstGeom prst="rect">
            <a:avLst/>
          </a:prstGeom>
        </p:spPr>
      </p:pic>
      <p:pic>
        <p:nvPicPr>
          <p:cNvPr id="9" name="Picture 8">
            <a:extLst>
              <a:ext uri="{FF2B5EF4-FFF2-40B4-BE49-F238E27FC236}">
                <a16:creationId xmlns:a16="http://schemas.microsoft.com/office/drawing/2014/main" id="{BD9F5509-0CA4-BF58-7C62-B2A0C6C495E8}"/>
              </a:ext>
            </a:extLst>
          </p:cNvPr>
          <p:cNvPicPr>
            <a:picLocks noChangeAspect="1"/>
          </p:cNvPicPr>
          <p:nvPr/>
        </p:nvPicPr>
        <p:blipFill>
          <a:blip r:embed="rId7"/>
          <a:stretch>
            <a:fillRect/>
          </a:stretch>
        </p:blipFill>
        <p:spPr>
          <a:xfrm>
            <a:off x="9992860" y="3760921"/>
            <a:ext cx="1985205" cy="2075442"/>
          </a:xfrm>
          <a:prstGeom prst="rect">
            <a:avLst/>
          </a:prstGeom>
        </p:spPr>
      </p:pic>
    </p:spTree>
    <p:custDataLst>
      <p:tags r:id="rId1"/>
    </p:custDataLst>
    <p:extLst>
      <p:ext uri="{BB962C8B-B14F-4D97-AF65-F5344CB8AC3E}">
        <p14:creationId xmlns:p14="http://schemas.microsoft.com/office/powerpoint/2010/main" val="517322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42081C-B20B-1C37-EE49-6EC1F013EE1B}"/>
              </a:ext>
            </a:extLst>
          </p:cNvPr>
          <p:cNvSpPr>
            <a:spLocks noGrp="1"/>
          </p:cNvSpPr>
          <p:nvPr>
            <p:ph type="sldNum" sz="quarter" idx="12"/>
          </p:nvPr>
        </p:nvSpPr>
        <p:spPr/>
        <p:txBody>
          <a:bodyPr/>
          <a:lstStyle/>
          <a:p>
            <a:fld id="{F3065728-08E2-384A-AA5C-1D59EF381DCC}" type="slidenum">
              <a:rPr lang="en-US" smtClean="0"/>
              <a:t>3</a:t>
            </a:fld>
            <a:endParaRPr lang="en-US"/>
          </a:p>
        </p:txBody>
      </p:sp>
      <p:pic>
        <p:nvPicPr>
          <p:cNvPr id="5" name="Picture 4">
            <a:extLst>
              <a:ext uri="{FF2B5EF4-FFF2-40B4-BE49-F238E27FC236}">
                <a16:creationId xmlns:a16="http://schemas.microsoft.com/office/drawing/2014/main" id="{DADDE542-6258-2A58-2922-64CA1D32C2EE}"/>
              </a:ext>
            </a:extLst>
          </p:cNvPr>
          <p:cNvPicPr>
            <a:picLocks noChangeAspect="1"/>
          </p:cNvPicPr>
          <p:nvPr/>
        </p:nvPicPr>
        <p:blipFill>
          <a:blip r:embed="rId3"/>
          <a:stretch>
            <a:fillRect/>
          </a:stretch>
        </p:blipFill>
        <p:spPr>
          <a:xfrm>
            <a:off x="2194918" y="0"/>
            <a:ext cx="7802163" cy="5856908"/>
          </a:xfrm>
          <a:prstGeom prst="rect">
            <a:avLst/>
          </a:prstGeom>
        </p:spPr>
      </p:pic>
    </p:spTree>
    <p:custDataLst>
      <p:tags r:id="rId1"/>
    </p:custDataLst>
    <p:extLst>
      <p:ext uri="{BB962C8B-B14F-4D97-AF65-F5344CB8AC3E}">
        <p14:creationId xmlns:p14="http://schemas.microsoft.com/office/powerpoint/2010/main" val="1440797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69AA-D2B5-667D-A14D-B4D2B88E72B8}"/>
              </a:ext>
            </a:extLst>
          </p:cNvPr>
          <p:cNvSpPr>
            <a:spLocks noGrp="1"/>
          </p:cNvSpPr>
          <p:nvPr>
            <p:ph type="title"/>
          </p:nvPr>
        </p:nvSpPr>
        <p:spPr>
          <a:xfrm>
            <a:off x="838199" y="615049"/>
            <a:ext cx="10515600" cy="302139"/>
          </a:xfrm>
        </p:spPr>
        <p:txBody>
          <a:bodyPr>
            <a:noAutofit/>
          </a:bodyPr>
          <a:lstStyle/>
          <a:p>
            <a:r>
              <a:rPr kumimoji="0" lang="en-US" sz="2800" b="1"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t>FEDERAL FUND RATE</a:t>
            </a:r>
            <a:b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br>
            <a:endParaRPr lang="en-US" sz="6000" dirty="0"/>
          </a:p>
        </p:txBody>
      </p:sp>
      <p:sp>
        <p:nvSpPr>
          <p:cNvPr id="3" name="Slide Number Placeholder 2">
            <a:extLst>
              <a:ext uri="{FF2B5EF4-FFF2-40B4-BE49-F238E27FC236}">
                <a16:creationId xmlns:a16="http://schemas.microsoft.com/office/drawing/2014/main" id="{F16C2BDA-1E2C-33D6-B52A-3118E752BBB6}"/>
              </a:ext>
            </a:extLst>
          </p:cNvPr>
          <p:cNvSpPr>
            <a:spLocks noGrp="1"/>
          </p:cNvSpPr>
          <p:nvPr>
            <p:ph type="sldNum" sz="quarter" idx="12"/>
          </p:nvPr>
        </p:nvSpPr>
        <p:spPr/>
        <p:txBody>
          <a:bodyPr/>
          <a:lstStyle/>
          <a:p>
            <a:fld id="{F3065728-08E2-384A-AA5C-1D59EF381DCC}" type="slidenum">
              <a:rPr lang="en-US" smtClean="0"/>
              <a:t>4</a:t>
            </a:fld>
            <a:endParaRPr lang="en-US"/>
          </a:p>
        </p:txBody>
      </p:sp>
      <p:sp>
        <p:nvSpPr>
          <p:cNvPr id="7" name="TextBox 6">
            <a:extLst>
              <a:ext uri="{FF2B5EF4-FFF2-40B4-BE49-F238E27FC236}">
                <a16:creationId xmlns:a16="http://schemas.microsoft.com/office/drawing/2014/main" id="{8C3DB47E-CE15-C2E0-3104-F800473DB826}"/>
              </a:ext>
            </a:extLst>
          </p:cNvPr>
          <p:cNvSpPr txBox="1"/>
          <p:nvPr/>
        </p:nvSpPr>
        <p:spPr>
          <a:xfrm>
            <a:off x="316872" y="615049"/>
            <a:ext cx="6354442" cy="230832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007A2"/>
                </a:solidFill>
                <a:effectLst/>
                <a:uLnTx/>
                <a:uFillTx/>
                <a:latin typeface="-apple-system"/>
                <a:ea typeface="+mn-ea"/>
                <a:cs typeface="+mn-cs"/>
                <a:hlinkClick r:id="rId3"/>
              </a:rPr>
              <a:t>The </a:t>
            </a:r>
            <a:r>
              <a:rPr kumimoji="0" lang="en-US" b="1" i="0" u="none" strike="noStrike" kern="1200" cap="none" spc="0" normalizeH="0" baseline="0" noProof="0" dirty="0">
                <a:ln>
                  <a:noFill/>
                </a:ln>
                <a:solidFill>
                  <a:srgbClr val="4007A2"/>
                </a:solidFill>
                <a:effectLst/>
                <a:uLnTx/>
                <a:uFillTx/>
                <a:latin typeface="-apple-system"/>
                <a:ea typeface="+mn-ea"/>
                <a:cs typeface="+mn-cs"/>
                <a:hlinkClick r:id="rId3"/>
              </a:rPr>
              <a:t>federal funds rate</a:t>
            </a:r>
            <a:r>
              <a:rPr kumimoji="0" lang="en-US" b="0" i="0" u="none" strike="noStrike" kern="1200" cap="none" spc="0" normalizeH="0" baseline="0" noProof="0" dirty="0">
                <a:ln>
                  <a:noFill/>
                </a:ln>
                <a:solidFill>
                  <a:srgbClr val="4007A2"/>
                </a:solidFill>
                <a:effectLst/>
                <a:uLnTx/>
                <a:uFillTx/>
                <a:latin typeface="-apple-system"/>
                <a:ea typeface="+mn-ea"/>
                <a:cs typeface="+mn-cs"/>
                <a:hlinkClick r:id="rId3"/>
              </a:rPr>
              <a:t> is the </a:t>
            </a:r>
            <a:r>
              <a:rPr kumimoji="0" lang="en-US" b="1" i="0" u="none" strike="noStrike" kern="1200" cap="none" spc="0" normalizeH="0" baseline="0" noProof="0" dirty="0">
                <a:ln>
                  <a:noFill/>
                </a:ln>
                <a:solidFill>
                  <a:srgbClr val="4007A2"/>
                </a:solidFill>
                <a:effectLst/>
                <a:uLnTx/>
                <a:uFillTx/>
                <a:latin typeface="-apple-system"/>
                <a:ea typeface="+mn-ea"/>
                <a:cs typeface="+mn-cs"/>
                <a:hlinkClick r:id="rId3"/>
              </a:rPr>
              <a:t>interest rate that banks charge other institutions for lending excess cash to them from their reserve balances overnight</a:t>
            </a:r>
            <a:r>
              <a:rPr kumimoji="0" lang="en-US" b="1" i="0" u="none" strike="noStrike" kern="1200" cap="none" spc="0" normalizeH="0" baseline="30000" noProof="0" dirty="0">
                <a:ln>
                  <a:noFill/>
                </a:ln>
                <a:solidFill>
                  <a:srgbClr val="123BB6"/>
                </a:solidFill>
                <a:effectLst/>
                <a:uLnTx/>
                <a:uFillTx/>
                <a:latin typeface="-apple-system"/>
                <a:ea typeface="+mn-ea"/>
                <a:cs typeface="+mn-cs"/>
                <a:hlinkClick r:id="rId3"/>
              </a:rPr>
              <a:t>1</a:t>
            </a:r>
            <a:r>
              <a:rPr kumimoji="0" lang="en-US" b="0" i="0" u="none" strike="noStrike" kern="1200" cap="none" spc="0" normalizeH="0" baseline="0" noProof="0" dirty="0">
                <a:ln>
                  <a:noFill/>
                </a:ln>
                <a:solidFill>
                  <a:srgbClr val="111111"/>
                </a:solidFill>
                <a:effectLst/>
                <a:uLnTx/>
                <a:uFillTx/>
                <a:latin typeface="-apple-system"/>
                <a:ea typeface="+mn-ea"/>
                <a:cs typeface="+mn-cs"/>
              </a:rPr>
              <a:t>. </a:t>
            </a:r>
            <a:r>
              <a:rPr kumimoji="0" lang="en-US" b="0" i="0" u="none" strike="noStrike" kern="1200" cap="none" spc="0" normalizeH="0" baseline="0" noProof="0" dirty="0">
                <a:ln>
                  <a:noFill/>
                </a:ln>
                <a:solidFill>
                  <a:srgbClr val="4007A2"/>
                </a:solidFill>
                <a:effectLst/>
                <a:uLnTx/>
                <a:uFillTx/>
                <a:latin typeface="-apple-system"/>
                <a:ea typeface="+mn-ea"/>
                <a:cs typeface="+mn-cs"/>
                <a:hlinkClick r:id="rId4"/>
              </a:rPr>
              <a:t>It is set by the Federal Open Markets Committee and currently ranges from 4.00% to 4.25%</a:t>
            </a:r>
            <a:r>
              <a:rPr kumimoji="0" lang="en-US" b="1" i="0" u="none" strike="noStrike" kern="1200" cap="none" spc="0" normalizeH="0" baseline="30000" noProof="0" dirty="0">
                <a:ln>
                  <a:noFill/>
                </a:ln>
                <a:solidFill>
                  <a:srgbClr val="123BB6"/>
                </a:solidFill>
                <a:effectLst/>
                <a:uLnTx/>
                <a:uFillTx/>
                <a:latin typeface="-apple-system"/>
                <a:ea typeface="+mn-ea"/>
                <a:cs typeface="+mn-cs"/>
                <a:hlinkClick r:id="rId4"/>
              </a:rPr>
              <a:t>2</a:t>
            </a:r>
            <a:r>
              <a:rPr kumimoji="0" lang="en-US" b="0" i="0" u="none" strike="noStrike" kern="1200" cap="none" spc="0" normalizeH="0" baseline="0" noProof="0" dirty="0">
                <a:ln>
                  <a:noFill/>
                </a:ln>
                <a:solidFill>
                  <a:srgbClr val="111111"/>
                </a:solidFill>
                <a:effectLst/>
                <a:uLnTx/>
                <a:uFillTx/>
                <a:latin typeface="-apple-system"/>
                <a:ea typeface="+mn-ea"/>
                <a:cs typeface="+mn-cs"/>
              </a:rPr>
              <a:t>. </a:t>
            </a:r>
            <a:r>
              <a:rPr kumimoji="0" lang="en-US" b="0" i="0" u="none" strike="noStrike" kern="1200" cap="none" spc="0" normalizeH="0" baseline="0" noProof="0" dirty="0">
                <a:ln>
                  <a:noFill/>
                </a:ln>
                <a:solidFill>
                  <a:srgbClr val="4007A2"/>
                </a:solidFill>
                <a:effectLst/>
                <a:uLnTx/>
                <a:uFillTx/>
                <a:latin typeface="-apple-system"/>
                <a:ea typeface="+mn-ea"/>
                <a:cs typeface="+mn-cs"/>
                <a:hlinkClick r:id="rId5"/>
              </a:rPr>
              <a:t>The </a:t>
            </a:r>
            <a:r>
              <a:rPr kumimoji="0" lang="en-US" b="1" i="0" u="none" strike="noStrike" kern="1200" cap="none" spc="0" normalizeH="0" baseline="0" noProof="0" dirty="0">
                <a:ln>
                  <a:noFill/>
                </a:ln>
                <a:solidFill>
                  <a:srgbClr val="4007A2"/>
                </a:solidFill>
                <a:effectLst/>
                <a:uLnTx/>
                <a:uFillTx/>
                <a:latin typeface="-apple-system"/>
                <a:ea typeface="+mn-ea"/>
                <a:cs typeface="+mn-cs"/>
                <a:hlinkClick r:id="rId5"/>
              </a:rPr>
              <a:t>Effective Federal Funds Rate</a:t>
            </a:r>
            <a:r>
              <a:rPr kumimoji="0" lang="en-US" b="0" i="0" u="none" strike="noStrike" kern="1200" cap="none" spc="0" normalizeH="0" baseline="0" noProof="0" dirty="0">
                <a:ln>
                  <a:noFill/>
                </a:ln>
                <a:solidFill>
                  <a:srgbClr val="4007A2"/>
                </a:solidFill>
                <a:effectLst/>
                <a:uLnTx/>
                <a:uFillTx/>
                <a:latin typeface="-apple-system"/>
                <a:ea typeface="+mn-ea"/>
                <a:cs typeface="+mn-cs"/>
                <a:hlinkClick r:id="rId5"/>
              </a:rPr>
              <a:t> is currently 4.33%, which is lower than the long-term average of 4.61%</a:t>
            </a:r>
            <a:r>
              <a:rPr kumimoji="0" lang="en-US" b="1" i="0" u="none" strike="noStrike" kern="1200" cap="none" spc="0" normalizeH="0" baseline="30000" noProof="0" dirty="0">
                <a:ln>
                  <a:noFill/>
                </a:ln>
                <a:solidFill>
                  <a:srgbClr val="123BB6"/>
                </a:solidFill>
                <a:effectLst/>
                <a:uLnTx/>
                <a:uFillTx/>
                <a:latin typeface="-apple-system"/>
                <a:ea typeface="+mn-ea"/>
                <a:cs typeface="+mn-cs"/>
                <a:hlinkClick r:id="rId5"/>
              </a:rPr>
              <a:t>3</a:t>
            </a:r>
            <a:r>
              <a:rPr kumimoji="0" lang="en-US" b="0" i="0" u="none" strike="noStrike" kern="1200" cap="none" spc="0" normalizeH="0" baseline="0" noProof="0" dirty="0">
                <a:ln>
                  <a:noFill/>
                </a:ln>
                <a:solidFill>
                  <a:srgbClr val="111111"/>
                </a:solidFill>
                <a:effectLst/>
                <a:uLnTx/>
                <a:uFillTx/>
                <a:latin typeface="-apple-system"/>
                <a:ea typeface="+mn-ea"/>
                <a:cs typeface="+mn-cs"/>
              </a:rPr>
              <a:t>. </a:t>
            </a:r>
            <a:r>
              <a:rPr kumimoji="0" lang="en-US" b="0" i="0" u="none" strike="noStrike" kern="1200" cap="none" spc="0" normalizeH="0" baseline="0" noProof="0" dirty="0">
                <a:ln>
                  <a:noFill/>
                </a:ln>
                <a:solidFill>
                  <a:srgbClr val="4007A2"/>
                </a:solidFill>
                <a:effectLst/>
                <a:uLnTx/>
                <a:uFillTx/>
                <a:latin typeface="-apple-system"/>
                <a:ea typeface="+mn-ea"/>
                <a:cs typeface="+mn-cs"/>
                <a:hlinkClick r:id="rId6"/>
              </a:rPr>
              <a:t>The Fed recently lowered the federal funds rate to a range of 4.25% to 4.0%</a:t>
            </a:r>
            <a:r>
              <a:rPr kumimoji="0" lang="en-US" b="1" i="0" u="none" strike="noStrike" kern="1200" cap="none" spc="0" normalizeH="0" baseline="30000" noProof="0" dirty="0">
                <a:ln>
                  <a:noFill/>
                </a:ln>
                <a:solidFill>
                  <a:srgbClr val="123BB6"/>
                </a:solidFill>
                <a:effectLst/>
                <a:uLnTx/>
                <a:uFillTx/>
                <a:latin typeface="-apple-system"/>
                <a:ea typeface="+mn-ea"/>
                <a:cs typeface="+mn-cs"/>
                <a:hlinkClick r:id="rId6"/>
              </a:rPr>
              <a:t>5</a:t>
            </a:r>
            <a:r>
              <a:rPr kumimoji="0" lang="en-US" b="0" i="0" u="none" strike="noStrike" kern="1200" cap="none" spc="0" normalizeH="0" baseline="0" noProof="0" dirty="0">
                <a:ln>
                  <a:noFill/>
                </a:ln>
                <a:solidFill>
                  <a:srgbClr val="111111"/>
                </a:solidFill>
                <a:effectLst/>
                <a:uLnTx/>
                <a:uFillTx/>
                <a:latin typeface="-apple-system"/>
                <a:ea typeface="+mn-ea"/>
                <a:cs typeface="+mn-cs"/>
              </a:rPr>
              <a:t>.</a:t>
            </a:r>
            <a:endParaRPr kumimoji="0" lang="en-US"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6904CBF7-FC34-E6A7-1BB0-D1E6A56912FE}"/>
              </a:ext>
            </a:extLst>
          </p:cNvPr>
          <p:cNvSpPr txBox="1"/>
          <p:nvPr/>
        </p:nvSpPr>
        <p:spPr>
          <a:xfrm>
            <a:off x="113554" y="2851056"/>
            <a:ext cx="7278593" cy="3139321"/>
          </a:xfrm>
          <a:prstGeom prst="rect">
            <a:avLst/>
          </a:prstGeom>
          <a:noFill/>
        </p:spPr>
        <p:txBody>
          <a:bodyPr wrap="square">
            <a:spAutoFit/>
          </a:bodyPr>
          <a:lstStyle/>
          <a:p>
            <a:r>
              <a:rPr lang="en-US" b="1" dirty="0"/>
              <a:t>On Sept. 17, the Federal Open Market Committee (FOMC) announced that it would lower the Federal Funds rate for the first time since December—and most believe that it won’t be the only cut to short-term interest rates this year. Although inflation remains over the Fed’s 2% target, the job market is now the bigger concern, which is prompting the cuts. “Though it’s not at recessionary levels, the job market is showing signs of deteriorating,” said BOK Financial® Chief Investment Officer Brian Henderson. “Job growth has slowed down to a trickle and the unemployment rate is starting to move up. Once unemployment starts to rise, it has had a tendency to gather a lot of momentum and can feed on itself, so it then often rises even further.”</a:t>
            </a:r>
            <a:endParaRPr lang="en-US" dirty="0"/>
          </a:p>
        </p:txBody>
      </p:sp>
      <p:pic>
        <p:nvPicPr>
          <p:cNvPr id="10" name="Picture 9">
            <a:extLst>
              <a:ext uri="{FF2B5EF4-FFF2-40B4-BE49-F238E27FC236}">
                <a16:creationId xmlns:a16="http://schemas.microsoft.com/office/drawing/2014/main" id="{A83A391B-3A26-4621-1759-F2F0BAAD1459}"/>
              </a:ext>
            </a:extLst>
          </p:cNvPr>
          <p:cNvPicPr>
            <a:picLocks noChangeAspect="1"/>
          </p:cNvPicPr>
          <p:nvPr/>
        </p:nvPicPr>
        <p:blipFill>
          <a:blip r:embed="rId7"/>
          <a:stretch>
            <a:fillRect/>
          </a:stretch>
        </p:blipFill>
        <p:spPr>
          <a:xfrm>
            <a:off x="7509515" y="87507"/>
            <a:ext cx="4682485" cy="5510784"/>
          </a:xfrm>
          <a:prstGeom prst="rect">
            <a:avLst/>
          </a:prstGeom>
        </p:spPr>
      </p:pic>
    </p:spTree>
    <p:custDataLst>
      <p:tags r:id="rId1"/>
    </p:custDataLst>
    <p:extLst>
      <p:ext uri="{BB962C8B-B14F-4D97-AF65-F5344CB8AC3E}">
        <p14:creationId xmlns:p14="http://schemas.microsoft.com/office/powerpoint/2010/main" val="4086568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E820-C727-1523-6494-E6B0CE60627F}"/>
              </a:ext>
            </a:extLst>
          </p:cNvPr>
          <p:cNvSpPr>
            <a:spLocks noGrp="1"/>
          </p:cNvSpPr>
          <p:nvPr>
            <p:ph type="title"/>
          </p:nvPr>
        </p:nvSpPr>
        <p:spPr>
          <a:xfrm>
            <a:off x="651936" y="-193236"/>
            <a:ext cx="10515600" cy="1325563"/>
          </a:xfrm>
        </p:spPr>
        <p:txBody>
          <a:bodyPr/>
          <a:lstStyle/>
          <a:p>
            <a:r>
              <a:rPr kumimoji="0" lang="en-US" sz="3600" b="0" i="0" u="none" strike="noStrike" kern="1200" cap="none" spc="0" normalizeH="0" baseline="0" noProof="0" dirty="0">
                <a:ln>
                  <a:noFill/>
                </a:ln>
                <a:solidFill>
                  <a:srgbClr val="BA291C"/>
                </a:solidFill>
                <a:effectLst/>
                <a:uLnTx/>
                <a:uFillTx/>
                <a:latin typeface="Trebuchet MS" panose="020B0603020202020204"/>
                <a:ea typeface="+mj-ea"/>
                <a:cs typeface="+mj-cs"/>
              </a:rPr>
              <a:t>Treasury Rates</a:t>
            </a:r>
            <a:endParaRPr lang="en-US" dirty="0"/>
          </a:p>
        </p:txBody>
      </p:sp>
      <p:sp>
        <p:nvSpPr>
          <p:cNvPr id="3" name="Slide Number Placeholder 2">
            <a:extLst>
              <a:ext uri="{FF2B5EF4-FFF2-40B4-BE49-F238E27FC236}">
                <a16:creationId xmlns:a16="http://schemas.microsoft.com/office/drawing/2014/main" id="{152AEE88-735C-5A89-A514-783BBD7BD2C7}"/>
              </a:ext>
            </a:extLst>
          </p:cNvPr>
          <p:cNvSpPr>
            <a:spLocks noGrp="1"/>
          </p:cNvSpPr>
          <p:nvPr>
            <p:ph type="sldNum" sz="quarter" idx="12"/>
          </p:nvPr>
        </p:nvSpPr>
        <p:spPr/>
        <p:txBody>
          <a:bodyPr/>
          <a:lstStyle/>
          <a:p>
            <a:fld id="{F3065728-08E2-384A-AA5C-1D59EF381DCC}" type="slidenum">
              <a:rPr lang="en-US" smtClean="0"/>
              <a:t>5</a:t>
            </a:fld>
            <a:endParaRPr lang="en-US"/>
          </a:p>
        </p:txBody>
      </p:sp>
      <p:pic>
        <p:nvPicPr>
          <p:cNvPr id="4" name="Picture 3">
            <a:extLst>
              <a:ext uri="{FF2B5EF4-FFF2-40B4-BE49-F238E27FC236}">
                <a16:creationId xmlns:a16="http://schemas.microsoft.com/office/drawing/2014/main" id="{BA436FE1-3B79-DC1D-D510-2274C41AA3D6}"/>
              </a:ext>
            </a:extLst>
          </p:cNvPr>
          <p:cNvPicPr>
            <a:picLocks noChangeAspect="1"/>
          </p:cNvPicPr>
          <p:nvPr/>
        </p:nvPicPr>
        <p:blipFill>
          <a:blip r:embed="rId3"/>
          <a:srcRect/>
          <a:stretch/>
        </p:blipFill>
        <p:spPr>
          <a:xfrm>
            <a:off x="1080635" y="1071322"/>
            <a:ext cx="3380969" cy="1403744"/>
          </a:xfrm>
          <a:prstGeom prst="rect">
            <a:avLst/>
          </a:prstGeom>
        </p:spPr>
      </p:pic>
      <p:pic>
        <p:nvPicPr>
          <p:cNvPr id="5" name="Picture 4">
            <a:extLst>
              <a:ext uri="{FF2B5EF4-FFF2-40B4-BE49-F238E27FC236}">
                <a16:creationId xmlns:a16="http://schemas.microsoft.com/office/drawing/2014/main" id="{0A2BFECF-08DA-634E-6AB5-17F97D866FA8}"/>
              </a:ext>
            </a:extLst>
          </p:cNvPr>
          <p:cNvPicPr>
            <a:picLocks noChangeAspect="1"/>
          </p:cNvPicPr>
          <p:nvPr/>
        </p:nvPicPr>
        <p:blipFill>
          <a:blip r:embed="rId4"/>
          <a:srcRect/>
          <a:stretch/>
        </p:blipFill>
        <p:spPr>
          <a:xfrm>
            <a:off x="1080635" y="2710208"/>
            <a:ext cx="10030730" cy="3206774"/>
          </a:xfrm>
          <a:prstGeom prst="rect">
            <a:avLst/>
          </a:prstGeom>
        </p:spPr>
      </p:pic>
      <p:pic>
        <p:nvPicPr>
          <p:cNvPr id="6" name="Picture 5">
            <a:extLst>
              <a:ext uri="{FF2B5EF4-FFF2-40B4-BE49-F238E27FC236}">
                <a16:creationId xmlns:a16="http://schemas.microsoft.com/office/drawing/2014/main" id="{5C3CC079-D1F5-C8AC-D631-6B097DC4295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90303" y="126749"/>
            <a:ext cx="6136818" cy="2489701"/>
          </a:xfrm>
          <a:prstGeom prst="rect">
            <a:avLst/>
          </a:prstGeom>
        </p:spPr>
      </p:pic>
    </p:spTree>
    <p:custDataLst>
      <p:tags r:id="rId1"/>
    </p:custDataLst>
    <p:extLst>
      <p:ext uri="{BB962C8B-B14F-4D97-AF65-F5344CB8AC3E}">
        <p14:creationId xmlns:p14="http://schemas.microsoft.com/office/powerpoint/2010/main" val="701833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F367FB-2D18-8339-3BF8-E965FA1C1707}"/>
              </a:ext>
            </a:extLst>
          </p:cNvPr>
          <p:cNvPicPr>
            <a:picLocks noChangeAspect="1"/>
          </p:cNvPicPr>
          <p:nvPr/>
        </p:nvPicPr>
        <p:blipFill>
          <a:blip r:embed="rId2"/>
          <a:srcRect b="5081"/>
          <a:stretch>
            <a:fillRect/>
          </a:stretch>
        </p:blipFill>
        <p:spPr>
          <a:xfrm>
            <a:off x="20" y="1282"/>
            <a:ext cx="12191980" cy="6856718"/>
          </a:xfrm>
          <a:prstGeom prst="rect">
            <a:avLst/>
          </a:prstGeom>
        </p:spPr>
      </p:pic>
    </p:spTree>
    <p:extLst>
      <p:ext uri="{BB962C8B-B14F-4D97-AF65-F5344CB8AC3E}">
        <p14:creationId xmlns:p14="http://schemas.microsoft.com/office/powerpoint/2010/main" val="972211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155CA5-0750-E9B7-5448-5789A08436D7}"/>
              </a:ext>
            </a:extLst>
          </p:cNvPr>
          <p:cNvPicPr>
            <a:picLocks noChangeAspect="1"/>
          </p:cNvPicPr>
          <p:nvPr/>
        </p:nvPicPr>
        <p:blipFill>
          <a:blip r:embed="rId2"/>
          <a:stretch>
            <a:fillRect/>
          </a:stretch>
        </p:blipFill>
        <p:spPr>
          <a:xfrm>
            <a:off x="51083" y="0"/>
            <a:ext cx="12089833" cy="6858000"/>
          </a:xfrm>
          <a:prstGeom prst="rect">
            <a:avLst/>
          </a:prstGeom>
        </p:spPr>
      </p:pic>
    </p:spTree>
    <p:extLst>
      <p:ext uri="{BB962C8B-B14F-4D97-AF65-F5344CB8AC3E}">
        <p14:creationId xmlns:p14="http://schemas.microsoft.com/office/powerpoint/2010/main" val="686050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069962-6AAB-34FE-D6E1-9A24386A1DF9}"/>
              </a:ext>
            </a:extLst>
          </p:cNvPr>
          <p:cNvPicPr>
            <a:picLocks noChangeAspect="1"/>
          </p:cNvPicPr>
          <p:nvPr/>
        </p:nvPicPr>
        <p:blipFill>
          <a:blip r:embed="rId2"/>
          <a:stretch>
            <a:fillRect/>
          </a:stretch>
        </p:blipFill>
        <p:spPr>
          <a:xfrm>
            <a:off x="0" y="488261"/>
            <a:ext cx="12192000" cy="5881478"/>
          </a:xfrm>
          <a:prstGeom prst="rect">
            <a:avLst/>
          </a:prstGeom>
        </p:spPr>
      </p:pic>
      <p:sp>
        <p:nvSpPr>
          <p:cNvPr id="6" name="Arrow: Up-Down 5">
            <a:extLst>
              <a:ext uri="{FF2B5EF4-FFF2-40B4-BE49-F238E27FC236}">
                <a16:creationId xmlns:a16="http://schemas.microsoft.com/office/drawing/2014/main" id="{5D1B58A6-9D72-236F-CA64-80664FC5B5B0}"/>
              </a:ext>
            </a:extLst>
          </p:cNvPr>
          <p:cNvSpPr/>
          <p:nvPr/>
        </p:nvSpPr>
        <p:spPr>
          <a:xfrm>
            <a:off x="2357308" y="2038525"/>
            <a:ext cx="192946" cy="3548543"/>
          </a:xfrm>
          <a:prstGeom prst="up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F76097-2CC9-7C07-454B-8929ECA1A1FE}"/>
              </a:ext>
            </a:extLst>
          </p:cNvPr>
          <p:cNvPicPr>
            <a:picLocks noChangeAspect="1"/>
          </p:cNvPicPr>
          <p:nvPr/>
        </p:nvPicPr>
        <p:blipFill>
          <a:blip r:embed="rId3"/>
          <a:stretch>
            <a:fillRect/>
          </a:stretch>
        </p:blipFill>
        <p:spPr>
          <a:xfrm>
            <a:off x="9527974" y="1291905"/>
            <a:ext cx="2347163" cy="1691787"/>
          </a:xfrm>
          <a:prstGeom prst="rect">
            <a:avLst/>
          </a:prstGeom>
        </p:spPr>
      </p:pic>
      <p:pic>
        <p:nvPicPr>
          <p:cNvPr id="10" name="Picture 9">
            <a:extLst>
              <a:ext uri="{FF2B5EF4-FFF2-40B4-BE49-F238E27FC236}">
                <a16:creationId xmlns:a16="http://schemas.microsoft.com/office/drawing/2014/main" id="{6B3BAAE7-F718-F392-477A-2254A57D5CC9}"/>
              </a:ext>
            </a:extLst>
          </p:cNvPr>
          <p:cNvPicPr>
            <a:picLocks noChangeAspect="1"/>
          </p:cNvPicPr>
          <p:nvPr/>
        </p:nvPicPr>
        <p:blipFill>
          <a:blip r:embed="rId4"/>
          <a:stretch>
            <a:fillRect/>
          </a:stretch>
        </p:blipFill>
        <p:spPr>
          <a:xfrm>
            <a:off x="9597443" y="4085798"/>
            <a:ext cx="2208224" cy="1501270"/>
          </a:xfrm>
          <a:prstGeom prst="rect">
            <a:avLst/>
          </a:prstGeom>
        </p:spPr>
      </p:pic>
      <p:sp>
        <p:nvSpPr>
          <p:cNvPr id="11" name="Arrow: Right 10">
            <a:extLst>
              <a:ext uri="{FF2B5EF4-FFF2-40B4-BE49-F238E27FC236}">
                <a16:creationId xmlns:a16="http://schemas.microsoft.com/office/drawing/2014/main" id="{B8966DD6-A16E-B433-A0C6-23B732CDD87B}"/>
              </a:ext>
            </a:extLst>
          </p:cNvPr>
          <p:cNvSpPr/>
          <p:nvPr/>
        </p:nvSpPr>
        <p:spPr>
          <a:xfrm>
            <a:off x="956345" y="4836433"/>
            <a:ext cx="746620" cy="20535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78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78761-4DB0-7CDF-4A7F-F0CA885DEB74}"/>
              </a:ext>
            </a:extLst>
          </p:cNvPr>
          <p:cNvPicPr>
            <a:picLocks noChangeAspect="1"/>
          </p:cNvPicPr>
          <p:nvPr/>
        </p:nvPicPr>
        <p:blipFill>
          <a:blip r:embed="rId2"/>
          <a:stretch>
            <a:fillRect/>
          </a:stretch>
        </p:blipFill>
        <p:spPr>
          <a:xfrm>
            <a:off x="0" y="679193"/>
            <a:ext cx="12192000" cy="5499613"/>
          </a:xfrm>
          <a:prstGeom prst="rect">
            <a:avLst/>
          </a:prstGeom>
        </p:spPr>
      </p:pic>
      <p:sp>
        <p:nvSpPr>
          <p:cNvPr id="6" name="Arrow: Down 5">
            <a:extLst>
              <a:ext uri="{FF2B5EF4-FFF2-40B4-BE49-F238E27FC236}">
                <a16:creationId xmlns:a16="http://schemas.microsoft.com/office/drawing/2014/main" id="{E7BF9560-E9A5-C1F5-A9B9-003EB8275406}"/>
              </a:ext>
            </a:extLst>
          </p:cNvPr>
          <p:cNvSpPr/>
          <p:nvPr/>
        </p:nvSpPr>
        <p:spPr>
          <a:xfrm>
            <a:off x="4311941" y="2028037"/>
            <a:ext cx="570452" cy="2801923"/>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COVID</a:t>
            </a:r>
          </a:p>
        </p:txBody>
      </p:sp>
      <p:sp>
        <p:nvSpPr>
          <p:cNvPr id="9" name="TextBox 8">
            <a:extLst>
              <a:ext uri="{FF2B5EF4-FFF2-40B4-BE49-F238E27FC236}">
                <a16:creationId xmlns:a16="http://schemas.microsoft.com/office/drawing/2014/main" id="{00672100-0D62-E467-5DEB-BA197D339288}"/>
              </a:ext>
            </a:extLst>
          </p:cNvPr>
          <p:cNvSpPr txBox="1"/>
          <p:nvPr/>
        </p:nvSpPr>
        <p:spPr>
          <a:xfrm>
            <a:off x="5770880" y="2028037"/>
            <a:ext cx="3356342" cy="2585323"/>
          </a:xfrm>
          <a:prstGeom prst="rect">
            <a:avLst/>
          </a:prstGeom>
          <a:noFill/>
        </p:spPr>
        <p:txBody>
          <a:bodyPr wrap="square" rtlCol="0">
            <a:spAutoFit/>
          </a:bodyPr>
          <a:lstStyle/>
          <a:p>
            <a:pPr algn="ctr"/>
            <a:r>
              <a:rPr lang="en-US" dirty="0"/>
              <a:t>Mar 22 to Jul 23 </a:t>
            </a:r>
          </a:p>
          <a:p>
            <a:pPr algn="ctr"/>
            <a:r>
              <a:rPr lang="en-US" dirty="0"/>
              <a:t>Increase</a:t>
            </a:r>
          </a:p>
          <a:p>
            <a:pPr algn="ctr"/>
            <a:endParaRPr lang="en-US" dirty="0"/>
          </a:p>
          <a:p>
            <a:pPr algn="ctr"/>
            <a:endParaRPr lang="en-US" dirty="0"/>
          </a:p>
          <a:p>
            <a:pPr algn="ctr"/>
            <a:endParaRPr lang="en-US" dirty="0"/>
          </a:p>
          <a:p>
            <a:pPr algn="ctr"/>
            <a:r>
              <a:rPr lang="en-US" dirty="0"/>
              <a:t> .25%</a:t>
            </a:r>
          </a:p>
          <a:p>
            <a:pPr algn="ctr"/>
            <a:r>
              <a:rPr lang="en-US" dirty="0"/>
              <a:t>T0 </a:t>
            </a:r>
          </a:p>
          <a:p>
            <a:pPr algn="ctr"/>
            <a:r>
              <a:rPr lang="en-US" dirty="0"/>
              <a:t>5.5%</a:t>
            </a:r>
          </a:p>
          <a:p>
            <a:pPr algn="ctr"/>
            <a:endParaRPr lang="en-US" dirty="0"/>
          </a:p>
        </p:txBody>
      </p:sp>
      <p:sp>
        <p:nvSpPr>
          <p:cNvPr id="10" name="TextBox 9">
            <a:extLst>
              <a:ext uri="{FF2B5EF4-FFF2-40B4-BE49-F238E27FC236}">
                <a16:creationId xmlns:a16="http://schemas.microsoft.com/office/drawing/2014/main" id="{7649B569-39E7-7D2E-B921-648C9DA4C44B}"/>
              </a:ext>
            </a:extLst>
          </p:cNvPr>
          <p:cNvSpPr txBox="1"/>
          <p:nvPr/>
        </p:nvSpPr>
        <p:spPr>
          <a:xfrm>
            <a:off x="9127222" y="2028037"/>
            <a:ext cx="888487" cy="2585323"/>
          </a:xfrm>
          <a:prstGeom prst="rect">
            <a:avLst/>
          </a:prstGeom>
          <a:noFill/>
        </p:spPr>
        <p:txBody>
          <a:bodyPr wrap="square" rtlCol="0">
            <a:spAutoFit/>
          </a:bodyPr>
          <a:lstStyle/>
          <a:p>
            <a:pPr algn="ctr"/>
            <a:r>
              <a:rPr lang="en-US" dirty="0"/>
              <a:t>Sep 24</a:t>
            </a:r>
          </a:p>
          <a:p>
            <a:pPr algn="ctr"/>
            <a:endParaRPr lang="en-US" dirty="0"/>
          </a:p>
          <a:p>
            <a:pPr algn="ctr"/>
            <a:r>
              <a:rPr lang="en-US" dirty="0"/>
              <a:t>To </a:t>
            </a:r>
          </a:p>
          <a:p>
            <a:pPr algn="ctr"/>
            <a:r>
              <a:rPr lang="en-US" dirty="0"/>
              <a:t>Sept</a:t>
            </a:r>
          </a:p>
          <a:p>
            <a:pPr algn="ctr"/>
            <a:r>
              <a:rPr lang="en-US" dirty="0"/>
              <a:t>25</a:t>
            </a:r>
          </a:p>
          <a:p>
            <a:pPr algn="ctr"/>
            <a:r>
              <a:rPr lang="en-US" dirty="0"/>
              <a:t>4.75%</a:t>
            </a:r>
          </a:p>
          <a:p>
            <a:pPr algn="ctr"/>
            <a:r>
              <a:rPr lang="en-US" dirty="0"/>
              <a:t>To</a:t>
            </a:r>
          </a:p>
          <a:p>
            <a:pPr algn="ctr"/>
            <a:r>
              <a:rPr lang="en-US" dirty="0"/>
              <a:t>4.25%</a:t>
            </a:r>
          </a:p>
          <a:p>
            <a:endParaRPr lang="en-US" dirty="0"/>
          </a:p>
        </p:txBody>
      </p:sp>
      <p:sp>
        <p:nvSpPr>
          <p:cNvPr id="11" name="TextBox 10">
            <a:extLst>
              <a:ext uri="{FF2B5EF4-FFF2-40B4-BE49-F238E27FC236}">
                <a16:creationId xmlns:a16="http://schemas.microsoft.com/office/drawing/2014/main" id="{16C8A01C-A08D-3F31-B88B-70C45B19A871}"/>
              </a:ext>
            </a:extLst>
          </p:cNvPr>
          <p:cNvSpPr txBox="1"/>
          <p:nvPr/>
        </p:nvSpPr>
        <p:spPr>
          <a:xfrm>
            <a:off x="2340528" y="1776367"/>
            <a:ext cx="1283516" cy="1754326"/>
          </a:xfrm>
          <a:prstGeom prst="rect">
            <a:avLst/>
          </a:prstGeom>
          <a:noFill/>
        </p:spPr>
        <p:txBody>
          <a:bodyPr wrap="square" rtlCol="0">
            <a:spAutoFit/>
          </a:bodyPr>
          <a:lstStyle/>
          <a:p>
            <a:r>
              <a:rPr lang="en-US" dirty="0"/>
              <a:t>Jul 2019 </a:t>
            </a:r>
          </a:p>
          <a:p>
            <a:r>
              <a:rPr lang="en-US" dirty="0"/>
              <a:t>2.25%</a:t>
            </a:r>
          </a:p>
          <a:p>
            <a:r>
              <a:rPr lang="en-US" dirty="0"/>
              <a:t>To 0%</a:t>
            </a:r>
          </a:p>
          <a:p>
            <a:r>
              <a:rPr lang="en-US" dirty="0"/>
              <a:t>March 2020</a:t>
            </a:r>
          </a:p>
          <a:p>
            <a:r>
              <a:rPr lang="en-US" dirty="0"/>
              <a:t>.25%</a:t>
            </a:r>
          </a:p>
        </p:txBody>
      </p:sp>
    </p:spTree>
    <p:extLst>
      <p:ext uri="{BB962C8B-B14F-4D97-AF65-F5344CB8AC3E}">
        <p14:creationId xmlns:p14="http://schemas.microsoft.com/office/powerpoint/2010/main" val="17777565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da1d68-6943-4298-848a-a4c30d66f170" xsi:nil="true"/>
    <lcf76f155ced4ddcb4097134ff3c332f xmlns="b1806ed9-116f-48ef-ad10-dcdf79218d1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BE4881F416C346A9ECBA63B2AA3687" ma:contentTypeVersion="18" ma:contentTypeDescription="Create a new document." ma:contentTypeScope="" ma:versionID="0d653c7cfcef992d0eec3a60791249b9">
  <xsd:schema xmlns:xsd="http://www.w3.org/2001/XMLSchema" xmlns:xs="http://www.w3.org/2001/XMLSchema" xmlns:p="http://schemas.microsoft.com/office/2006/metadata/properties" xmlns:ns2="b1806ed9-116f-48ef-ad10-dcdf79218d13" xmlns:ns3="b2da1d68-6943-4298-848a-a4c30d66f170" targetNamespace="http://schemas.microsoft.com/office/2006/metadata/properties" ma:root="true" ma:fieldsID="3f1e59fb6eaed8cb82ac198cfa25cfff" ns2:_="" ns3:_="">
    <xsd:import namespace="b1806ed9-116f-48ef-ad10-dcdf79218d13"/>
    <xsd:import namespace="b2da1d68-6943-4298-848a-a4c30d66f1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806ed9-116f-48ef-ad10-dcdf79218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d72e08-dc67-45a2-8a88-4d021391aea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da1d68-6943-4298-848a-a4c30d66f1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1df62f4-08ba-469c-aff8-6314f372567c}" ma:internalName="TaxCatchAll" ma:showField="CatchAllData" ma:web="b2da1d68-6943-4298-848a-a4c30d66f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7FF67D-A517-4E29-9153-2AA5FBDF1E2B}">
  <ds:schemaRefs>
    <ds:schemaRef ds:uri="http://schemas.microsoft.com/office/2006/metadata/properties"/>
    <ds:schemaRef ds:uri="http://schemas.microsoft.com/office/infopath/2007/PartnerControls"/>
    <ds:schemaRef ds:uri="b2da1d68-6943-4298-848a-a4c30d66f170"/>
    <ds:schemaRef ds:uri="b1806ed9-116f-48ef-ad10-dcdf79218d13"/>
  </ds:schemaRefs>
</ds:datastoreItem>
</file>

<file path=customXml/itemProps2.xml><?xml version="1.0" encoding="utf-8"?>
<ds:datastoreItem xmlns:ds="http://schemas.openxmlformats.org/officeDocument/2006/customXml" ds:itemID="{916D0A27-9A24-4996-A81A-EBBC9A969D7C}">
  <ds:schemaRefs>
    <ds:schemaRef ds:uri="http://schemas.microsoft.com/sharepoint/v3/contenttype/forms"/>
  </ds:schemaRefs>
</ds:datastoreItem>
</file>

<file path=customXml/itemProps3.xml><?xml version="1.0" encoding="utf-8"?>
<ds:datastoreItem xmlns:ds="http://schemas.openxmlformats.org/officeDocument/2006/customXml" ds:itemID="{53C085EE-844C-471C-A553-5B71ACB2A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806ed9-116f-48ef-ad10-dcdf79218d13"/>
    <ds:schemaRef ds:uri="b2da1d68-6943-4298-848a-a4c30d66f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303</TotalTime>
  <Words>719</Words>
  <Application>Microsoft Office PowerPoint</Application>
  <PresentationFormat>Widescreen</PresentationFormat>
  <Paragraphs>71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-apple-system</vt:lpstr>
      <vt:lpstr>Aptos</vt:lpstr>
      <vt:lpstr>Arial</vt:lpstr>
      <vt:lpstr>Calibri</vt:lpstr>
      <vt:lpstr>Trebuchet MS</vt:lpstr>
      <vt:lpstr>Wingdings 3</vt:lpstr>
      <vt:lpstr>Office Theme</vt:lpstr>
      <vt:lpstr>    Investment Report</vt:lpstr>
      <vt:lpstr>MONTHLY INVESTMENT REPORT (unaudited) PURPOSE OF REPORT As of September 30, 2025 </vt:lpstr>
      <vt:lpstr>PowerPoint Presentation</vt:lpstr>
      <vt:lpstr>FEDERAL FUND RATE </vt:lpstr>
      <vt:lpstr>Treasury Rates</vt:lpstr>
      <vt:lpstr>PowerPoint Presentation</vt:lpstr>
      <vt:lpstr>PowerPoint Presentation</vt:lpstr>
      <vt:lpstr>PowerPoint Presentation</vt:lpstr>
      <vt:lpstr>PowerPoint Presentation</vt:lpstr>
      <vt:lpstr>PowerPoint Presentation</vt:lpstr>
      <vt:lpstr>PowerPoint Presentation</vt:lpstr>
      <vt:lpstr>MONTHLY INVESTMENT REPORT (unaudited) INVESTMENT BY FUND BY TYPE As of September 30, 2025</vt:lpstr>
      <vt:lpstr>MONTHLY INVESTMENT REPORT (unaudited) HCDE PORTFOLIO BY INVESTMENT TYPE As of September 30, 2025</vt:lpstr>
      <vt:lpstr>MONTHLY INVESTMENT REPORT (unaudited) PFC PORTFOLIO BY INVESTMENT TYPE As of September 30, 2025</vt:lpstr>
      <vt:lpstr>MONTHLY INVESTMENT REPORT (unaudited) HCDE INVESTMENT PORTFOLIO COMPARISON As of September 30, 2025</vt:lpstr>
      <vt:lpstr>MONTHLY INVESTMENT REPORT (unaudited) INVESTMENT PORTFOLIO MATURITY As of September 30, 2025</vt:lpstr>
      <vt:lpstr>MONTHLY INVESTMENT REPORT (unaudited) HCDE &amp; PFC PORTFOLIO MARKET AND BOOK VALUE As of September 30, 2025</vt:lpstr>
      <vt:lpstr>MONTHLY INVESTMENT REPORT (unaudited) BEGINNING AND ENDING VALUES / WAM / YIELD As of September 30, 2025</vt:lpstr>
      <vt:lpstr>MONTHLY INVESTMENT REPORT (unaudited) INVESTMENT INTEREST RATES AND EARNED YIELD As of September 30, 2025</vt:lpstr>
      <vt:lpstr>MONTHLY INVESTMENT REPORT (unaudited) INVESTMENT INTEREST RATES AND EARNED YIELD As of September 30, 2025</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Vianey Torres</dc:creator>
  <cp:lastModifiedBy>Marcia Leiva</cp:lastModifiedBy>
  <cp:revision>50</cp:revision>
  <dcterms:created xsi:type="dcterms:W3CDTF">2023-01-13T14:32:39Z</dcterms:created>
  <dcterms:modified xsi:type="dcterms:W3CDTF">2025-10-13T23:20:02Z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0x01010099BE4881F416C346A9ECBA63B2AA3687</vt:lpwstr>
  </property>
  <property fmtid="{D5CDD505-2E9C-101B-9397-08002B2CF9AE}" pid="3" name="ArticulateGUID">
    <vt:lpwstr>FFEDC4BC-7390-426B-9EF9-CA2073A3BBD1</vt:lpwstr>
  </property>
  <property fmtid="{D5CDD505-2E9C-101B-9397-08002B2CF9AE}" pid="4" name="ArticulatePath">
    <vt:lpwstr>HCDE_PPT Template</vt:lpwstr>
  </property>
</Properties>
</file>